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2.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4.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4"/>
    <p:sldMasterId id="2147483912" r:id="rId5"/>
    <p:sldMasterId id="2147483947" r:id="rId6"/>
    <p:sldMasterId id="2147483985" r:id="rId7"/>
    <p:sldMasterId id="2147484018" r:id="rId8"/>
  </p:sldMasterIdLst>
  <p:notesMasterIdLst>
    <p:notesMasterId r:id="rId29"/>
  </p:notesMasterIdLst>
  <p:handoutMasterIdLst>
    <p:handoutMasterId r:id="rId30"/>
  </p:handoutMasterIdLst>
  <p:sldIdLst>
    <p:sldId id="256" r:id="rId9"/>
    <p:sldId id="430" r:id="rId10"/>
    <p:sldId id="429" r:id="rId11"/>
    <p:sldId id="2647" r:id="rId12"/>
    <p:sldId id="400" r:id="rId13"/>
    <p:sldId id="386" r:id="rId14"/>
    <p:sldId id="415" r:id="rId15"/>
    <p:sldId id="2644" r:id="rId16"/>
    <p:sldId id="428" r:id="rId17"/>
    <p:sldId id="2648" r:id="rId18"/>
    <p:sldId id="403" r:id="rId19"/>
    <p:sldId id="404" r:id="rId20"/>
    <p:sldId id="405" r:id="rId21"/>
    <p:sldId id="2646" r:id="rId22"/>
    <p:sldId id="391" r:id="rId23"/>
    <p:sldId id="394" r:id="rId24"/>
    <p:sldId id="392" r:id="rId25"/>
    <p:sldId id="393" r:id="rId26"/>
    <p:sldId id="2649" r:id="rId27"/>
    <p:sldId id="2650" r:id="rId28"/>
  </p:sldIdLst>
  <p:sldSz cx="12192000" cy="6858000"/>
  <p:notesSz cx="6645275" cy="9775825"/>
  <p:custDataLst>
    <p:tags r:id="rId31"/>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EEBA"/>
    <a:srgbClr val="ECCD41"/>
    <a:srgbClr val="F0D03F"/>
    <a:srgbClr val="E8CB41"/>
    <a:srgbClr val="E8602E"/>
    <a:srgbClr val="23CEF9"/>
    <a:srgbClr val="28CFF9"/>
    <a:srgbClr val="F1612C"/>
    <a:srgbClr val="7E007C"/>
    <a:srgbClr val="EB6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6" autoAdjust="0"/>
    <p:restoredTop sz="80351" autoAdjust="0"/>
  </p:normalViewPr>
  <p:slideViewPr>
    <p:cSldViewPr snapToGrid="0" snapToObjects="1" showGuides="1">
      <p:cViewPr varScale="1">
        <p:scale>
          <a:sx n="85" d="100"/>
          <a:sy n="85" d="100"/>
        </p:scale>
        <p:origin x="1200" y="176"/>
      </p:cViewPr>
      <p:guideLst>
        <p:guide pos="3840"/>
        <p:guide orient="horz" pos="3770"/>
      </p:guideLst>
    </p:cSldViewPr>
  </p:slideViewPr>
  <p:notesTextViewPr>
    <p:cViewPr>
      <p:scale>
        <a:sx n="1" d="1"/>
        <a:sy n="1" d="1"/>
      </p:scale>
      <p:origin x="0" y="0"/>
    </p:cViewPr>
  </p:notesTextViewPr>
  <p:sorterViewPr>
    <p:cViewPr>
      <p:scale>
        <a:sx n="66" d="100"/>
        <a:sy n="66" d="100"/>
      </p:scale>
      <p:origin x="0" y="-3885"/>
    </p:cViewPr>
  </p:sorterViewPr>
  <p:notesViewPr>
    <p:cSldViewPr snapToGrid="0" snapToObjects="1" showGuides="1">
      <p:cViewPr varScale="1">
        <p:scale>
          <a:sx n="93" d="100"/>
          <a:sy n="93" d="100"/>
        </p:scale>
        <p:origin x="376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handoutMaster" Target="handoutMasters/handoutMaster1.xml"/><Relationship Id="rId35" Type="http://schemas.openxmlformats.org/officeDocument/2006/relationships/theme" Target="theme/theme1.xml"/><Relationship Id="rId8" Type="http://schemas.openxmlformats.org/officeDocument/2006/relationships/slideMaster" Target="slideMasters/slideMaster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07/02/2023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07/02/2023</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a:t>
            </a:fld>
            <a:endParaRPr lang="en-GB" dirty="0"/>
          </a:p>
        </p:txBody>
      </p:sp>
    </p:spTree>
    <p:extLst>
      <p:ext uri="{BB962C8B-B14F-4D97-AF65-F5344CB8AC3E}">
        <p14:creationId xmlns:p14="http://schemas.microsoft.com/office/powerpoint/2010/main" val="1393227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21C0F6-8ADE-4744-B364-B31DAEE3DF53}" type="slidenum">
              <a:rPr lang="en-GB" smtClean="0"/>
              <a:t>2</a:t>
            </a:fld>
            <a:endParaRPr lang="en-GB"/>
          </a:p>
        </p:txBody>
      </p:sp>
    </p:spTree>
    <p:extLst>
      <p:ext uri="{BB962C8B-B14F-4D97-AF65-F5344CB8AC3E}">
        <p14:creationId xmlns:p14="http://schemas.microsoft.com/office/powerpoint/2010/main" val="344160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21C0F6-8ADE-4744-B364-B31DAEE3DF53}" type="slidenum">
              <a:rPr lang="en-GB" smtClean="0"/>
              <a:t>5</a:t>
            </a:fld>
            <a:endParaRPr lang="en-GB"/>
          </a:p>
        </p:txBody>
      </p:sp>
    </p:spTree>
    <p:extLst>
      <p:ext uri="{BB962C8B-B14F-4D97-AF65-F5344CB8AC3E}">
        <p14:creationId xmlns:p14="http://schemas.microsoft.com/office/powerpoint/2010/main" val="1049516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example .</a:t>
            </a:r>
            <a:r>
              <a:rPr lang="en-GB" dirty="0" err="1"/>
              <a:t>gitignore</a:t>
            </a:r>
            <a:r>
              <a:rPr lang="en-GB" dirty="0"/>
              <a:t> file is for a C# project.</a:t>
            </a:r>
          </a:p>
        </p:txBody>
      </p:sp>
      <p:sp>
        <p:nvSpPr>
          <p:cNvPr id="4" name="Slide Number Placeholder 3"/>
          <p:cNvSpPr>
            <a:spLocks noGrp="1"/>
          </p:cNvSpPr>
          <p:nvPr>
            <p:ph type="sldNum" sz="quarter" idx="5"/>
          </p:nvPr>
        </p:nvSpPr>
        <p:spPr/>
        <p:txBody>
          <a:bodyPr/>
          <a:lstStyle/>
          <a:p>
            <a:fld id="{0421C0F6-8ADE-4744-B364-B31DAEE3DF53}" type="slidenum">
              <a:rPr lang="en-GB" smtClean="0"/>
              <a:t>6</a:t>
            </a:fld>
            <a:endParaRPr lang="en-GB"/>
          </a:p>
        </p:txBody>
      </p:sp>
    </p:spTree>
    <p:extLst>
      <p:ext uri="{BB962C8B-B14F-4D97-AF65-F5344CB8AC3E}">
        <p14:creationId xmlns:p14="http://schemas.microsoft.com/office/powerpoint/2010/main" val="1614497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of the above tags, tag the commit that the HEAD ref is pointing to.</a:t>
            </a:r>
          </a:p>
          <a:p>
            <a:endParaRPr lang="en-GB" dirty="0"/>
          </a:p>
          <a:p>
            <a:r>
              <a:rPr lang="en-GB" dirty="0"/>
              <a:t>git tag –a v1.4 HASH_VALUE_HERE</a:t>
            </a:r>
          </a:p>
          <a:p>
            <a:endParaRPr lang="en-GB" dirty="0"/>
          </a:p>
          <a:p>
            <a:r>
              <a:rPr lang="en-GB" dirty="0"/>
              <a:t>This will tag a commit from your repo’s history.</a:t>
            </a:r>
          </a:p>
          <a:p>
            <a:endParaRPr lang="en-GB" dirty="0"/>
          </a:p>
          <a:p>
            <a:r>
              <a:rPr lang="en-GB" dirty="0"/>
              <a:t>Tags need to be pushed explicitly to the remote upstream repo.</a:t>
            </a:r>
          </a:p>
          <a:p>
            <a:endParaRPr lang="en-GB" dirty="0"/>
          </a:p>
          <a:p>
            <a:r>
              <a:rPr lang="en-GB" dirty="0"/>
              <a:t>git push origin v1.5</a:t>
            </a:r>
          </a:p>
          <a:p>
            <a:endParaRPr lang="en-GB" dirty="0"/>
          </a:p>
          <a:p>
            <a:r>
              <a:rPr lang="en-GB" dirty="0"/>
              <a:t>To checkout a tagged commit, use:</a:t>
            </a:r>
          </a:p>
          <a:p>
            <a:endParaRPr lang="en-GB" dirty="0"/>
          </a:p>
          <a:p>
            <a:r>
              <a:rPr lang="en-GB" dirty="0"/>
              <a:t>git checkout v1.5</a:t>
            </a:r>
          </a:p>
          <a:p>
            <a:endParaRPr lang="en-GB" dirty="0"/>
          </a:p>
          <a:p>
            <a:r>
              <a:rPr lang="en-GB" dirty="0"/>
              <a:t>It is best practice to create a branch here otherwise the HEAD is in a detached state.</a:t>
            </a:r>
          </a:p>
        </p:txBody>
      </p:sp>
      <p:sp>
        <p:nvSpPr>
          <p:cNvPr id="4" name="Slide Number Placeholder 3"/>
          <p:cNvSpPr>
            <a:spLocks noGrp="1"/>
          </p:cNvSpPr>
          <p:nvPr>
            <p:ph type="sldNum" sz="quarter" idx="5"/>
          </p:nvPr>
        </p:nvSpPr>
        <p:spPr/>
        <p:txBody>
          <a:bodyPr/>
          <a:lstStyle/>
          <a:p>
            <a:fld id="{0421C0F6-8ADE-4744-B364-B31DAEE3DF53}" type="slidenum">
              <a:rPr lang="en-GB" smtClean="0"/>
              <a:t>7</a:t>
            </a:fld>
            <a:endParaRPr lang="en-GB"/>
          </a:p>
        </p:txBody>
      </p:sp>
    </p:spTree>
    <p:extLst>
      <p:ext uri="{BB962C8B-B14F-4D97-AF65-F5344CB8AC3E}">
        <p14:creationId xmlns:p14="http://schemas.microsoft.com/office/powerpoint/2010/main" val="1470931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21C0F6-8ADE-4744-B364-B31DAEE3DF53}" type="slidenum">
              <a:rPr lang="en-GB" smtClean="0"/>
              <a:t>11</a:t>
            </a:fld>
            <a:endParaRPr lang="en-GB"/>
          </a:p>
        </p:txBody>
      </p:sp>
    </p:spTree>
    <p:extLst>
      <p:ext uri="{BB962C8B-B14F-4D97-AF65-F5344CB8AC3E}">
        <p14:creationId xmlns:p14="http://schemas.microsoft.com/office/powerpoint/2010/main" val="2292675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21C0F6-8ADE-4744-B364-B31DAEE3DF53}" type="slidenum">
              <a:rPr lang="en-GB" smtClean="0"/>
              <a:t>12</a:t>
            </a:fld>
            <a:endParaRPr lang="en-GB"/>
          </a:p>
        </p:txBody>
      </p:sp>
    </p:spTree>
    <p:extLst>
      <p:ext uri="{BB962C8B-B14F-4D97-AF65-F5344CB8AC3E}">
        <p14:creationId xmlns:p14="http://schemas.microsoft.com/office/powerpoint/2010/main" val="427711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421C0F6-8ADE-4744-B364-B31DAEE3DF53}" type="slidenum">
              <a:rPr lang="en-GB" smtClean="0"/>
              <a:t>13</a:t>
            </a:fld>
            <a:endParaRPr lang="en-GB"/>
          </a:p>
        </p:txBody>
      </p:sp>
    </p:spTree>
    <p:extLst>
      <p:ext uri="{BB962C8B-B14F-4D97-AF65-F5344CB8AC3E}">
        <p14:creationId xmlns:p14="http://schemas.microsoft.com/office/powerpoint/2010/main" val="2617961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image" Target="../media/image49.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2.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3.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2.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60.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59.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9.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8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8.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8.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jp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6.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9.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0.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1.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018101008"/>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a:extLst>
              <a:ext uri="{FF2B5EF4-FFF2-40B4-BE49-F238E27FC236}">
                <a16:creationId xmlns:a16="http://schemas.microsoft.com/office/drawing/2014/main" id="{DB0B56CC-0DF4-4894-B441-7D37621DD6DE}"/>
              </a:ext>
            </a:extLst>
          </p:cNvPr>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F2D546A-4E67-4029-8C90-439E796B0189}"/>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20">
            <a:extLst>
              <a:ext uri="{FF2B5EF4-FFF2-40B4-BE49-F238E27FC236}">
                <a16:creationId xmlns:a16="http://schemas.microsoft.com/office/drawing/2014/main" id="{4106896D-C3E9-4D21-A60B-DE4A14DD8093}"/>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pic>
        <p:nvPicPr>
          <p:cNvPr id="16" name="Graphic 31">
            <a:extLst>
              <a:ext uri="{FF2B5EF4-FFF2-40B4-BE49-F238E27FC236}">
                <a16:creationId xmlns:a16="http://schemas.microsoft.com/office/drawing/2014/main" id="{EF5AEE30-8CC0-493F-A80B-AB0B8FE8419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7027760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1" y="1239312"/>
            <a:ext cx="5621863" cy="523927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4" y="1246662"/>
            <a:ext cx="5608641" cy="5231924"/>
          </a:xfrm>
          <a:prstGeom prst="rect">
            <a:avLst/>
          </a:prstGeom>
        </p:spPr>
        <p:txBody>
          <a:bodyPr/>
          <a:lstStyle>
            <a:lvl1pPr marL="0" indent="0">
              <a:buNone/>
              <a:defRPr/>
            </a:lvl1pPr>
          </a:lstStyle>
          <a:p>
            <a:r>
              <a:rPr lang="en-US"/>
              <a:t>Click icon to add picture</a:t>
            </a:r>
            <a:endParaRPr lang="en-US" dirty="0"/>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84637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5650" y="124083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34305"/>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89242"/>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288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8481"/>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383418"/>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6" cy="2520000"/>
          </a:xfrm>
        </p:spPr>
        <p:txBody>
          <a:bodyPr/>
          <a:lstStyle>
            <a:lvl1pPr marL="0" indent="0">
              <a:lnSpc>
                <a:spcPct val="100000"/>
              </a:lnSpc>
              <a:buFont typeface="Arial" panose="020B0604020202020204" pitchFamily="34" charset="0"/>
              <a:buNone/>
              <a:defRPr sz="18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8" y="1233488"/>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7"/>
            <a:ext cx="5627630" cy="2576511"/>
          </a:xfrm>
          <a:prstGeom prst="rect">
            <a:avLst/>
          </a:prstGeom>
        </p:spPr>
        <p:txBody>
          <a:bodyPr/>
          <a:lstStyle>
            <a:lvl1pPr marL="0" indent="0">
              <a:buNone/>
              <a:defRPr baseline="0"/>
            </a:lvl1pPr>
          </a:lstStyle>
          <a:p>
            <a:r>
              <a:rPr lang="en-US"/>
              <a:t>Click icon to add picture</a:t>
            </a:r>
            <a:endParaRPr lang="en-US" dirty="0"/>
          </a:p>
        </p:txBody>
      </p:sp>
      <p:sp>
        <p:nvSpPr>
          <p:cNvPr id="11" name="Text Placeholder 2"/>
          <p:cNvSpPr>
            <a:spLocks noGrp="1"/>
          </p:cNvSpPr>
          <p:nvPr>
            <p:ph type="body" sz="quarter" idx="12" hasCustomPrompt="1"/>
          </p:nvPr>
        </p:nvSpPr>
        <p:spPr>
          <a:xfrm>
            <a:off x="382587" y="394054"/>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8" name="Text Placeholder 7"/>
          <p:cNvSpPr>
            <a:spLocks noGrp="1"/>
          </p:cNvSpPr>
          <p:nvPr>
            <p:ph type="body" sz="quarter" idx="11" hasCustomPrompt="1"/>
          </p:nvPr>
        </p:nvSpPr>
        <p:spPr>
          <a:xfrm>
            <a:off x="6180195" y="3968576"/>
            <a:ext cx="5627630" cy="2520000"/>
          </a:xfrm>
        </p:spPr>
        <p:txBody>
          <a:bodyPr/>
          <a:lstStyle>
            <a:lvl1pPr marL="0" indent="0">
              <a:lnSpc>
                <a:spcPct val="100000"/>
              </a:lnSpc>
              <a:buFont typeface="Arial" panose="020B0604020202020204" pitchFamily="34" charset="0"/>
              <a:buNone/>
              <a:defRPr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3365" y="383649"/>
            <a:ext cx="11436917" cy="687614"/>
          </a:xfr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59393354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57CF52F-D971-4833-814A-F2A6A9285222}"/>
              </a:ext>
            </a:extLst>
          </p:cNvPr>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05B5A0B-7596-4D31-B80F-12963E382F67}"/>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31">
            <a:extLst>
              <a:ext uri="{FF2B5EF4-FFF2-40B4-BE49-F238E27FC236}">
                <a16:creationId xmlns:a16="http://schemas.microsoft.com/office/drawing/2014/main" id="{F31AC295-143E-44B6-923E-42FF2BA07E8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8" y="377825"/>
            <a:ext cx="738525" cy="522000"/>
          </a:xfrm>
          <a:prstGeom prst="rect">
            <a:avLst/>
          </a:prstGeom>
        </p:spPr>
      </p:pic>
      <p:sp>
        <p:nvSpPr>
          <p:cNvPr id="19" name="Freeform 9">
            <a:extLst>
              <a:ext uri="{FF2B5EF4-FFF2-40B4-BE49-F238E27FC236}">
                <a16:creationId xmlns:a16="http://schemas.microsoft.com/office/drawing/2014/main" id="{21372CDE-0B64-439B-9C64-0AEBA9815FBD}"/>
              </a:ext>
            </a:extLst>
          </p:cNvPr>
          <p:cNvSpPr/>
          <p:nvPr userDrawn="1"/>
        </p:nvSpPr>
        <p:spPr>
          <a:xfrm>
            <a:off x="723465" y="4664151"/>
            <a:ext cx="3698660" cy="1814437"/>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40020721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dirty="0"/>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dirty="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529378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Why choose QA">
    <p:spTree>
      <p:nvGrpSpPr>
        <p:cNvPr id="1" name=""/>
        <p:cNvGrpSpPr/>
        <p:nvPr/>
      </p:nvGrpSpPr>
      <p:grpSpPr>
        <a:xfrm>
          <a:off x="0" y="0"/>
          <a:ext cx="0" cy="0"/>
          <a:chOff x="0" y="0"/>
          <a:chExt cx="0" cy="0"/>
        </a:xfrm>
      </p:grpSpPr>
      <p:sp>
        <p:nvSpPr>
          <p:cNvPr id="2" name="Rectangle 1"/>
          <p:cNvSpPr/>
          <p:nvPr userDrawn="1"/>
        </p:nvSpPr>
        <p:spPr>
          <a:xfrm>
            <a:off x="0" y="0"/>
            <a:ext cx="4093605" cy="6858000"/>
          </a:xfrm>
          <a:prstGeom prst="rect">
            <a:avLst/>
          </a:prstGeom>
          <a:solidFill>
            <a:srgbClr val="00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Text Placeholder 12"/>
          <p:cNvSpPr>
            <a:spLocks noGrp="1"/>
          </p:cNvSpPr>
          <p:nvPr>
            <p:ph type="body" sz="quarter" idx="17" hasCustomPrompt="1"/>
          </p:nvPr>
        </p:nvSpPr>
        <p:spPr>
          <a:xfrm>
            <a:off x="174184" y="1094985"/>
            <a:ext cx="3620013" cy="2295148"/>
          </a:xfrm>
        </p:spPr>
        <p:txBody>
          <a:bodyPr anchor="ctr">
            <a:normAutofit/>
          </a:bodyPr>
          <a:lstStyle>
            <a:lvl1pPr>
              <a:defRPr sz="4800" baseline="0">
                <a:solidFill>
                  <a:schemeClr val="bg1"/>
                </a:solidFill>
                <a:latin typeface="Krana Fat B" pitchFamily="2" charset="77"/>
              </a:defRPr>
            </a:lvl1pPr>
            <a:lvl2pPr>
              <a:defRPr>
                <a:latin typeface="Proxima Nova Thin" panose="02000506030000020004" pitchFamily="50" charset="0"/>
              </a:defRPr>
            </a:lvl2pPr>
            <a:lvl3pPr>
              <a:defRPr>
                <a:latin typeface="Proxima Nova Thin" panose="02000506030000020004" pitchFamily="50" charset="0"/>
              </a:defRPr>
            </a:lvl3pPr>
            <a:lvl4pPr>
              <a:defRPr>
                <a:latin typeface="Proxima Nova Thin" panose="02000506030000020004" pitchFamily="50" charset="0"/>
              </a:defRPr>
            </a:lvl4pPr>
            <a:lvl5pPr>
              <a:defRPr>
                <a:latin typeface="Proxima Nova Thin" panose="02000506030000020004" pitchFamily="50" charset="0"/>
              </a:defRPr>
            </a:lvl5pPr>
          </a:lstStyle>
          <a:p>
            <a:pPr lvl="0"/>
            <a:r>
              <a:rPr lang="en-US" dirty="0"/>
              <a:t>Title</a:t>
            </a:r>
            <a:endParaRPr lang="en-GB" dirty="0"/>
          </a:p>
        </p:txBody>
      </p:sp>
      <p:pic>
        <p:nvPicPr>
          <p:cNvPr id="7" name="Picture 6">
            <a:extLst>
              <a:ext uri="{FF2B5EF4-FFF2-40B4-BE49-F238E27FC236}">
                <a16:creationId xmlns:a16="http://schemas.microsoft.com/office/drawing/2014/main" id="{3B7CE009-D236-41E7-96B5-72314A8265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452" y="3265964"/>
            <a:ext cx="2817476" cy="1728656"/>
          </a:xfrm>
          <a:prstGeom prst="rect">
            <a:avLst/>
          </a:prstGeom>
        </p:spPr>
      </p:pic>
      <p:pic>
        <p:nvPicPr>
          <p:cNvPr id="8" name="Graphic 31">
            <a:extLst>
              <a:ext uri="{FF2B5EF4-FFF2-40B4-BE49-F238E27FC236}">
                <a16:creationId xmlns:a16="http://schemas.microsoft.com/office/drawing/2014/main" id="{702A0ABF-B008-422C-B23A-B3AB045711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80381437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Why choose QA">
    <p:spTree>
      <p:nvGrpSpPr>
        <p:cNvPr id="1" name=""/>
        <p:cNvGrpSpPr/>
        <p:nvPr/>
      </p:nvGrpSpPr>
      <p:grpSpPr>
        <a:xfrm>
          <a:off x="0" y="0"/>
          <a:ext cx="0" cy="0"/>
          <a:chOff x="0" y="0"/>
          <a:chExt cx="0" cy="0"/>
        </a:xfrm>
      </p:grpSpPr>
      <p:sp>
        <p:nvSpPr>
          <p:cNvPr id="14" name="Text Placeholder 8"/>
          <p:cNvSpPr>
            <a:spLocks noGrp="1"/>
          </p:cNvSpPr>
          <p:nvPr>
            <p:ph type="body" sz="quarter" idx="14" hasCustomPrompt="1"/>
          </p:nvPr>
        </p:nvSpPr>
        <p:spPr>
          <a:xfrm>
            <a:off x="1251929" y="377825"/>
            <a:ext cx="9034005" cy="495586"/>
          </a:xfrm>
        </p:spPr>
        <p:txBody>
          <a:bodyPr>
            <a:noAutofit/>
          </a:bodyPr>
          <a:lstStyle>
            <a:lvl1pPr>
              <a:defRPr sz="3200" b="1">
                <a:solidFill>
                  <a:srgbClr val="004050"/>
                </a:solidFill>
                <a:latin typeface="Krana Fat B" panose="00000B00000000000000"/>
              </a:defRPr>
            </a:lvl1pPr>
            <a:lvl2pPr>
              <a:defRPr sz="1200"/>
            </a:lvl2pPr>
          </a:lstStyle>
          <a:p>
            <a:pPr lvl="0"/>
            <a:r>
              <a:rPr lang="en-US" dirty="0"/>
              <a:t>TITLE</a:t>
            </a:r>
          </a:p>
        </p:txBody>
      </p:sp>
      <p:pic>
        <p:nvPicPr>
          <p:cNvPr id="5" name="Graphic 31">
            <a:extLst>
              <a:ext uri="{FF2B5EF4-FFF2-40B4-BE49-F238E27FC236}">
                <a16:creationId xmlns:a16="http://schemas.microsoft.com/office/drawing/2014/main" id="{C404855E-01AD-4409-B423-078C607569E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271626550"/>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173213028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84726690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6552250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423060016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979769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Rectangle 9">
            <a:extLst>
              <a:ext uri="{FF2B5EF4-FFF2-40B4-BE49-F238E27FC236}">
                <a16:creationId xmlns:a16="http://schemas.microsoft.com/office/drawing/2014/main" id="{E657CDB8-004B-4571-B157-C2A17F1D07B2}"/>
              </a:ext>
            </a:extLst>
          </p:cNvPr>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4" name="Graphic 31">
            <a:extLst>
              <a:ext uri="{FF2B5EF4-FFF2-40B4-BE49-F238E27FC236}">
                <a16:creationId xmlns:a16="http://schemas.microsoft.com/office/drawing/2014/main" id="{94AE2C09-2BF3-4367-AA2E-EC79BFCBB00A}"/>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
        <p:nvSpPr>
          <p:cNvPr id="15" name="Freeform 8">
            <a:extLst>
              <a:ext uri="{FF2B5EF4-FFF2-40B4-BE49-F238E27FC236}">
                <a16:creationId xmlns:a16="http://schemas.microsoft.com/office/drawing/2014/main" id="{A8EB8A38-A0F0-464E-9AC6-323CD2D118BD}"/>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99298929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7448020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0063937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3403605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06040268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201629858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95658637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510579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72071175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3844007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9129906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a:extLst>
              <a:ext uri="{FF2B5EF4-FFF2-40B4-BE49-F238E27FC236}">
                <a16:creationId xmlns:a16="http://schemas.microsoft.com/office/drawing/2014/main" id="{79BC24BC-23C6-47D4-8FC1-44FAD7B534EB}"/>
              </a:ext>
            </a:extLst>
          </p:cNvPr>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Freeform 12">
            <a:extLst>
              <a:ext uri="{FF2B5EF4-FFF2-40B4-BE49-F238E27FC236}">
                <a16:creationId xmlns:a16="http://schemas.microsoft.com/office/drawing/2014/main" id="{0E73096C-146E-41BB-BC31-5F2B4C959975}"/>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pic>
        <p:nvPicPr>
          <p:cNvPr id="14" name="Graphic 31">
            <a:extLst>
              <a:ext uri="{FF2B5EF4-FFF2-40B4-BE49-F238E27FC236}">
                <a16:creationId xmlns:a16="http://schemas.microsoft.com/office/drawing/2014/main" id="{6846CF03-9663-4832-8E2A-A16B4B84700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8793164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2193633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214498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73096671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9080372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568795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29901965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8472233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7130368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948877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651869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42063950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130605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660097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593538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6086781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84281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8857631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5969984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38482381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dirty="0"/>
              <a:t>Hope you enjoyed this learning journey.</a:t>
            </a:r>
          </a:p>
          <a:p>
            <a:pPr lvl="0"/>
            <a:endParaRPr lang="en-US" dirty="0"/>
          </a:p>
        </p:txBody>
      </p:sp>
    </p:spTree>
    <p:extLst>
      <p:ext uri="{BB962C8B-B14F-4D97-AF65-F5344CB8AC3E}">
        <p14:creationId xmlns:p14="http://schemas.microsoft.com/office/powerpoint/2010/main" val="346018622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195479550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806876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10173801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8535478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31272267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4395261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183106145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531631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9245236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672153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5599277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353953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30363502"/>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389657024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8889152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216829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8145998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15080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24990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050914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73103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47594408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285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69990760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7630644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25847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1463969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126509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0733325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089474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40616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619063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9322803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9243801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7100977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402358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984494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09275738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14512901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1059704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283162497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21655719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80512788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55218224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8601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3267845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6951295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956146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9639888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6739997"/>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6971742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72304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539530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2368716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6765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0218751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16195124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2341311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377092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089945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76165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854806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404931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261699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507778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6971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84303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78251260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6235071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532231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192349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8886823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4488196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811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414471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07224698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24790435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13677727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76926921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742775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18682810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5828952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11970885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0342293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5123482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1629127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737031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8334527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8554210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52563672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2173494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17786043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3421906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41013069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173325304"/>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3144733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40382083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dirty="0"/>
              <a:t>THANK YOU</a:t>
            </a:r>
          </a:p>
        </p:txBody>
      </p:sp>
    </p:spTree>
    <p:extLst>
      <p:ext uri="{BB962C8B-B14F-4D97-AF65-F5344CB8AC3E}">
        <p14:creationId xmlns:p14="http://schemas.microsoft.com/office/powerpoint/2010/main" val="3676515422"/>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6">
    <p:bg>
      <p:bgPr>
        <a:solidFill>
          <a:srgbClr val="28CEF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3606869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3467" y="378746"/>
            <a:ext cx="11424357"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8" y="1240838"/>
            <a:ext cx="11431586" cy="5237750"/>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marL="88900" indent="0">
              <a:lnSpc>
                <a:spcPct val="100000"/>
              </a:lnSpc>
              <a:buFont typeface="Arial" panose="020B0604020202020204" pitchFamily="34" charset="0"/>
              <a:buNone/>
              <a:defRPr sz="1800" b="0"/>
            </a:lvl3pPr>
            <a:lvl4pPr marL="88900" indent="0">
              <a:lnSpc>
                <a:spcPct val="100000"/>
              </a:lnSpc>
              <a:buFont typeface="Arial" panose="020B0604020202020204" pitchFamily="34" charset="0"/>
              <a:buNone/>
              <a:defRPr sz="1800" b="0"/>
            </a:lvl4pPr>
            <a:lvl5pPr marL="355600" indent="-266700">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596615937"/>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4079399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88" y="1246662"/>
            <a:ext cx="5612791"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4570"/>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Text Placeholder 7"/>
          <p:cNvSpPr>
            <a:spLocks noGrp="1"/>
          </p:cNvSpPr>
          <p:nvPr>
            <p:ph type="body" sz="quarter" idx="13" hasCustomPrompt="1"/>
          </p:nvPr>
        </p:nvSpPr>
        <p:spPr>
          <a:xfrm>
            <a:off x="382587" y="1246661"/>
            <a:ext cx="5621337"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6768034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2"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35208749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06563906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Rectangle 11">
            <a:extLst>
              <a:ext uri="{FF2B5EF4-FFF2-40B4-BE49-F238E27FC236}">
                <a16:creationId xmlns:a16="http://schemas.microsoft.com/office/drawing/2014/main" id="{D3108DC2-FA98-443F-B032-E093E2B57D68}"/>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AE2AA12-82EE-4454-A4E0-C24582104391}"/>
              </a:ext>
            </a:extLst>
          </p:cNvPr>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A17FCDE1-4156-49AB-9E06-2D3362B72449}"/>
              </a:ext>
            </a:extLst>
          </p:cNvPr>
          <p:cNvGrpSpPr/>
          <p:nvPr userDrawn="1"/>
        </p:nvGrpSpPr>
        <p:grpSpPr>
          <a:xfrm>
            <a:off x="3297651" y="2366578"/>
            <a:ext cx="7767721" cy="4491421"/>
            <a:chOff x="7799133" y="1870745"/>
            <a:chExt cx="1010349" cy="584292"/>
          </a:xfrm>
          <a:solidFill>
            <a:srgbClr val="004050"/>
          </a:solidFill>
        </p:grpSpPr>
        <p:sp>
          <p:nvSpPr>
            <p:cNvPr id="18" name="Freeform 9">
              <a:extLst>
                <a:ext uri="{FF2B5EF4-FFF2-40B4-BE49-F238E27FC236}">
                  <a16:creationId xmlns:a16="http://schemas.microsoft.com/office/drawing/2014/main" id="{D51CA5AF-1214-4FB6-AAB6-11E1E7D44EAC}"/>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9" name="Freeform 10">
              <a:extLst>
                <a:ext uri="{FF2B5EF4-FFF2-40B4-BE49-F238E27FC236}">
                  <a16:creationId xmlns:a16="http://schemas.microsoft.com/office/drawing/2014/main" id="{6E9FE257-7CE5-4091-BDA5-E2636F80CBBC}"/>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0" name="Freeform 12">
              <a:extLst>
                <a:ext uri="{FF2B5EF4-FFF2-40B4-BE49-F238E27FC236}">
                  <a16:creationId xmlns:a16="http://schemas.microsoft.com/office/drawing/2014/main" id="{B6A77B2A-B3C2-4B18-98ED-89247B50B94C}"/>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05D55096-DAD6-4493-85D9-2372B7CC31FD}"/>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7A01461-EDB0-427F-A557-9DEE72A42243}"/>
              </a:ext>
            </a:extLst>
          </p:cNvPr>
          <p:cNvSpPr/>
          <p:nvPr userDrawn="1"/>
        </p:nvSpPr>
        <p:spPr>
          <a:xfrm>
            <a:off x="0" y="3843794"/>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A6A98BD0-16D5-4F0C-8134-9E1C08D0C945}"/>
              </a:ext>
            </a:extLst>
          </p:cNvPr>
          <p:cNvSpPr/>
          <p:nvPr userDrawn="1"/>
        </p:nvSpPr>
        <p:spPr>
          <a:xfrm>
            <a:off x="-10132"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31">
            <a:extLst>
              <a:ext uri="{FF2B5EF4-FFF2-40B4-BE49-F238E27FC236}">
                <a16:creationId xmlns:a16="http://schemas.microsoft.com/office/drawing/2014/main" id="{ECE7FC78-EA69-49ED-B201-239976DA74A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81750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CCC4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40512807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21772"/>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94014937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Title slide 6">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dirty="0"/>
              <a:t>CLICK TO EDIT TITLE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242627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400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0" y="4915035"/>
            <a:ext cx="5621337" cy="1434966"/>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dirty="0">
                <a:solidFill>
                  <a:schemeClr val="bg1"/>
                </a:solidFill>
              </a:rPr>
              <a:t>Fire exists</a:t>
            </a:r>
          </a:p>
          <a:p>
            <a:pPr>
              <a:buFont typeface="Arial" panose="020B0604020202020204" pitchFamily="34" charset="0"/>
              <a:buChar char="•"/>
            </a:pPr>
            <a:r>
              <a:rPr lang="en-GB" dirty="0">
                <a:solidFill>
                  <a:schemeClr val="bg1"/>
                </a:solidFill>
              </a:rPr>
              <a:t>Toilets </a:t>
            </a:r>
          </a:p>
          <a:p>
            <a:pPr>
              <a:buFont typeface="Arial" panose="020B0604020202020204" pitchFamily="34" charset="0"/>
              <a:buChar char="•"/>
            </a:pPr>
            <a:r>
              <a:rPr lang="en-GB" dirty="0">
                <a:solidFill>
                  <a:schemeClr val="bg1"/>
                </a:solidFill>
              </a:rPr>
              <a:t>Breaks</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42768793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4256" t="13997" r="29546" b="800"/>
          <a:stretch/>
        </p:blipFill>
        <p:spPr>
          <a:xfrm>
            <a:off x="4108881" y="-11575"/>
            <a:ext cx="8079261" cy="6875362"/>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11406785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7322657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Meet &amp; Greet 4">
    <p:bg>
      <p:bgPr>
        <a:solidFill>
          <a:srgbClr val="F3622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84588881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261533"/>
            <a:ext cx="2521449" cy="2626384"/>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7" name="Text Placeholder 6"/>
          <p:cNvSpPr>
            <a:spLocks noGrp="1"/>
          </p:cNvSpPr>
          <p:nvPr>
            <p:ph type="body" sz="quarter" idx="12" hasCustomPrompt="1"/>
          </p:nvPr>
        </p:nvSpPr>
        <p:spPr>
          <a:xfrm>
            <a:off x="3279357" y="1261533"/>
            <a:ext cx="8069053" cy="521705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endParaRPr lang="en-GB" dirty="0"/>
          </a:p>
        </p:txBody>
      </p:sp>
      <p:pic>
        <p:nvPicPr>
          <p:cNvPr id="6" name="Graphic 6">
            <a:extLst>
              <a:ext uri="{FF2B5EF4-FFF2-40B4-BE49-F238E27FC236}">
                <a16:creationId xmlns:a16="http://schemas.microsoft.com/office/drawing/2014/main" id="{EC711A8B-4572-A049-8F3E-6583ADE39A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9614" y="344971"/>
            <a:ext cx="279580" cy="197611"/>
          </a:xfrm>
          <a:prstGeom prst="rect">
            <a:avLst/>
          </a:prstGeom>
        </p:spPr>
      </p:pic>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7669694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1">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0"/>
            <a:ext cx="5627171" cy="2277604"/>
          </a:xfrm>
        </p:spPr>
        <p:txBody>
          <a:bodyPr anchor="b" anchorCtr="0">
            <a:noAutofit/>
          </a:bodyPr>
          <a:lstStyle>
            <a:lvl1pPr algn="l">
              <a:lnSpc>
                <a:spcPct val="100000"/>
              </a:lnSpc>
              <a:defRPr sz="4000">
                <a:solidFill>
                  <a:srgbClr val="004050"/>
                </a:solidFill>
              </a:defRPr>
            </a:lvl1pPr>
          </a:lstStyle>
          <a:p>
            <a:r>
              <a:rPr lang="en-US" noProof="0" dirty="0"/>
              <a:t>CLICK TO EDIT TITLE</a:t>
            </a:r>
            <a:endParaRPr lang="en-GB" noProof="0" dirty="0"/>
          </a:p>
        </p:txBody>
      </p:sp>
      <p:sp>
        <p:nvSpPr>
          <p:cNvPr id="2" name="Rectangle 1"/>
          <p:cNvSpPr/>
          <p:nvPr userDrawn="1"/>
        </p:nvSpPr>
        <p:spPr>
          <a:xfrm>
            <a:off x="0" y="3843794"/>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Rectangle 5">
            <a:extLst>
              <a:ext uri="{FF2B5EF4-FFF2-40B4-BE49-F238E27FC236}">
                <a16:creationId xmlns:a16="http://schemas.microsoft.com/office/drawing/2014/main" id="{0A48B4DC-E278-4981-8A7A-E04236F56FAC}"/>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110B0CC-C5E0-4366-9EE8-B7AC80E228CF}"/>
              </a:ext>
            </a:extLst>
          </p:cNvPr>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10">
            <a:extLst>
              <a:ext uri="{FF2B5EF4-FFF2-40B4-BE49-F238E27FC236}">
                <a16:creationId xmlns:a16="http://schemas.microsoft.com/office/drawing/2014/main" id="{D7458B0F-CEA5-46B7-BF0B-0CF8143849D5}"/>
              </a:ext>
            </a:extLst>
          </p:cNvPr>
          <p:cNvSpPr/>
          <p:nvPr userDrawn="1"/>
        </p:nvSpPr>
        <p:spPr>
          <a:xfrm>
            <a:off x="-476899"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150ED181-8047-48DC-A34D-748030BF6F7E}"/>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A18CA7D-68A4-4F34-AB52-AF2C897D44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145831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2">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61FA821A-0A50-424D-A225-45CEE1614094}"/>
              </a:ext>
            </a:extLst>
          </p:cNvPr>
          <p:cNvSpPr/>
          <p:nvPr userDrawn="1"/>
        </p:nvSpPr>
        <p:spPr>
          <a:xfrm>
            <a:off x="-476899"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4"/>
          </a:xfrm>
        </p:spPr>
        <p:txBody>
          <a:bodyPr anchor="t"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3">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6"/>
            <a:ext cx="5627171" cy="1828801"/>
          </a:xfrm>
        </p:spPr>
        <p:txBody>
          <a:bodyPr anchor="b"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7" y="2769834"/>
            <a:ext cx="9506730"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4">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3"/>
            <a:ext cx="5619141" cy="1905822"/>
          </a:xfrm>
        </p:spPr>
        <p:txBody>
          <a:bodyPr anchor="t" anchorCtr="0">
            <a:noAutofit/>
          </a:bodyPr>
          <a:lstStyle>
            <a:lvl1pPr algn="l">
              <a:lnSpc>
                <a:spcPts val="6000"/>
              </a:lnSpc>
              <a:defRPr sz="4000">
                <a:solidFill>
                  <a:srgbClr val="004050"/>
                </a:solidFill>
              </a:defRPr>
            </a:lvl1pPr>
          </a:lstStyle>
          <a:p>
            <a:r>
              <a:rPr lang="en-US" noProof="0" dirty="0"/>
              <a:t>CLICK TO EDIT TITLE</a:t>
            </a:r>
            <a:endParaRPr lang="en-GB" noProof="0" dirty="0"/>
          </a:p>
        </p:txBody>
      </p:sp>
      <p:sp>
        <p:nvSpPr>
          <p:cNvPr id="7" name="Rectangle 6"/>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2" name="Rectangle 1"/>
          <p:cNvSpPr/>
          <p:nvPr userDrawn="1"/>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7" y="1349984"/>
            <a:ext cx="6770687" cy="5112343"/>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1" name="Rectangle 10"/>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7" y="1349984"/>
            <a:ext cx="6770687" cy="5128604"/>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723465" y="4664151"/>
            <a:ext cx="3698660" cy="1814437"/>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V="1">
            <a:off x="0" y="1"/>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2098" r="-1"/>
          <a:stretch/>
        </p:blipFill>
        <p:spPr>
          <a:xfrm>
            <a:off x="-6057" y="3264823"/>
            <a:ext cx="5967455" cy="2859259"/>
          </a:xfrm>
          <a:prstGeom prst="rect">
            <a:avLst/>
          </a:prstGeom>
        </p:spPr>
      </p:pic>
      <p:sp>
        <p:nvSpPr>
          <p:cNvPr id="3" name="Text Placeholder 2"/>
          <p:cNvSpPr>
            <a:spLocks noGrp="1"/>
          </p:cNvSpPr>
          <p:nvPr>
            <p:ph type="body" sz="quarter" idx="10" hasCustomPrompt="1"/>
          </p:nvPr>
        </p:nvSpPr>
        <p:spPr>
          <a:xfrm>
            <a:off x="384784" y="384522"/>
            <a:ext cx="3694112" cy="1962150"/>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195034" y="3432175"/>
            <a:ext cx="5621337" cy="3046413"/>
          </a:xfrm>
        </p:spPr>
        <p:txBody>
          <a:bodyPr/>
          <a:lstStyle>
            <a:lvl1pPr marL="0" indent="0">
              <a:buFont typeface="Arial" panose="020B0604020202020204" pitchFamily="34" charset="0"/>
              <a:buNone/>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Rectangle 11">
            <a:extLst>
              <a:ext uri="{FF2B5EF4-FFF2-40B4-BE49-F238E27FC236}">
                <a16:creationId xmlns:a16="http://schemas.microsoft.com/office/drawing/2014/main" id="{98000D1C-7D2B-4359-9252-D3E355C9F7BB}"/>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5B5E6AB-2096-4F58-9965-6FDDB8754DB6}"/>
              </a:ext>
            </a:extLst>
          </p:cNvPr>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177FD39-8D6A-45BF-BD08-0CBD95DACBA8}"/>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A34A578E-5DEB-49E6-81F9-5B2439A63716}"/>
              </a:ext>
            </a:extLst>
          </p:cNvPr>
          <p:cNvGrpSpPr/>
          <p:nvPr userDrawn="1"/>
        </p:nvGrpSpPr>
        <p:grpSpPr>
          <a:xfrm>
            <a:off x="-15597" y="2769834"/>
            <a:ext cx="9506730" cy="4129712"/>
            <a:chOff x="1797250" y="3059102"/>
            <a:chExt cx="1632958" cy="495300"/>
          </a:xfrm>
          <a:solidFill>
            <a:srgbClr val="004050"/>
          </a:solidFill>
        </p:grpSpPr>
        <p:sp>
          <p:nvSpPr>
            <p:cNvPr id="17" name="Freeform 19">
              <a:extLst>
                <a:ext uri="{FF2B5EF4-FFF2-40B4-BE49-F238E27FC236}">
                  <a16:creationId xmlns:a16="http://schemas.microsoft.com/office/drawing/2014/main" id="{FED426C3-89AC-4DB6-89C9-441ACA86A3F2}"/>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a:p>
          </p:txBody>
        </p:sp>
        <p:sp>
          <p:nvSpPr>
            <p:cNvPr id="18" name="Freeform 20">
              <a:extLst>
                <a:ext uri="{FF2B5EF4-FFF2-40B4-BE49-F238E27FC236}">
                  <a16:creationId xmlns:a16="http://schemas.microsoft.com/office/drawing/2014/main" id="{AC41008B-8CFC-4C5D-8C6F-786FEED93474}"/>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7" name="Freeform 21">
              <a:extLst>
                <a:ext uri="{FF2B5EF4-FFF2-40B4-BE49-F238E27FC236}">
                  <a16:creationId xmlns:a16="http://schemas.microsoft.com/office/drawing/2014/main" id="{24A7336B-0A34-42E3-90DD-F184790F2FAB}"/>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8" name="Freeform 22">
              <a:extLst>
                <a:ext uri="{FF2B5EF4-FFF2-40B4-BE49-F238E27FC236}">
                  <a16:creationId xmlns:a16="http://schemas.microsoft.com/office/drawing/2014/main" id="{98D09CD1-3E9F-40AF-908C-3686BE2DA219}"/>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9" name="Freeform 23">
              <a:extLst>
                <a:ext uri="{FF2B5EF4-FFF2-40B4-BE49-F238E27FC236}">
                  <a16:creationId xmlns:a16="http://schemas.microsoft.com/office/drawing/2014/main" id="{C33B2687-9992-43AE-8EED-10AEBBBF5418}"/>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30" name="Freeform 24">
              <a:extLst>
                <a:ext uri="{FF2B5EF4-FFF2-40B4-BE49-F238E27FC236}">
                  <a16:creationId xmlns:a16="http://schemas.microsoft.com/office/drawing/2014/main" id="{9720C769-AD3E-4A09-8E77-FEBB9590FBEC}"/>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31" name="Freeform 25">
              <a:extLst>
                <a:ext uri="{FF2B5EF4-FFF2-40B4-BE49-F238E27FC236}">
                  <a16:creationId xmlns:a16="http://schemas.microsoft.com/office/drawing/2014/main" id="{13B67081-D74F-4AC1-8CAB-8329CC6D9CA7}"/>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grpSp>
      <p:pic>
        <p:nvPicPr>
          <p:cNvPr id="32" name="Graphic 31">
            <a:extLst>
              <a:ext uri="{FF2B5EF4-FFF2-40B4-BE49-F238E27FC236}">
                <a16:creationId xmlns:a16="http://schemas.microsoft.com/office/drawing/2014/main" id="{62AE76E6-B8C9-4B82-AD39-1E40060122D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6701455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a:p>
        </p:txBody>
      </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4" name="Rectangle 3"/>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4000" spc="60" baseline="0">
                <a:solidFill>
                  <a:srgbClr val="004050"/>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4000" spc="60" baseline="0">
                <a:solidFill>
                  <a:srgbClr val="004050"/>
                </a:solidFill>
              </a:defRPr>
            </a:lvl1pPr>
          </a:lstStyle>
          <a:p>
            <a:r>
              <a:rPr lang="en-US" noProof="0" dirty="0"/>
              <a:t>CLICK TO EDIT MASTER TITLE STYLE</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rgbClr val="004050"/>
        </a:solidFill>
        <a:effectLst/>
      </p:bgPr>
    </p:bg>
    <p:spTree>
      <p:nvGrpSpPr>
        <p:cNvPr id="1" name=""/>
        <p:cNvGrpSpPr/>
        <p:nvPr/>
      </p:nvGrpSpPr>
      <p:grpSpPr>
        <a:xfrm>
          <a:off x="0" y="0"/>
          <a:ext cx="0" cy="0"/>
          <a:chOff x="0" y="0"/>
          <a:chExt cx="0" cy="0"/>
        </a:xfrm>
      </p:grpSpPr>
      <p:sp>
        <p:nvSpPr>
          <p:cNvPr id="6" name="Rectangle 5"/>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8" name="Rectangle 7"/>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4205"/>
            <a:ext cx="8314267"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324398"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40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20029218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6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p:nvPr>
        </p:nvSpPr>
        <p:spPr>
          <a:xfrm>
            <a:off x="5037138" y="3029147"/>
            <a:ext cx="5803900" cy="2277604"/>
          </a:xfrm>
        </p:spPr>
        <p:txBody>
          <a:bodyPr anchor="b" anchorCtr="0">
            <a:noAutofit/>
          </a:bodyPr>
          <a:lstStyle>
            <a:lvl1pPr algn="l">
              <a:lnSpc>
                <a:spcPts val="6000"/>
              </a:lnSpc>
              <a:defRPr sz="5600" spc="60" baseline="0"/>
            </a:lvl1pPr>
          </a:lstStyle>
          <a:p>
            <a:r>
              <a:rPr lang="en-US" noProof="0" dirty="0"/>
              <a:t>Click to edit Master title style</a:t>
            </a:r>
            <a:endParaRPr lang="en-GB" noProof="0" dirty="0"/>
          </a:p>
        </p:txBody>
      </p:sp>
      <p:sp>
        <p:nvSpPr>
          <p:cNvPr id="3" name="Rectangle 2"/>
          <p:cNvSpPr/>
          <p:nvPr userDrawn="1"/>
        </p:nvSpPr>
        <p:spPr>
          <a:xfrm>
            <a:off x="-1" y="5031740"/>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userDrawn="1"/>
        </p:nvSpPr>
        <p:spPr>
          <a:xfrm>
            <a:off x="-2" y="5373431"/>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726915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5984875" cy="5128604"/>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Freeform 1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31785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320040" y="0"/>
            <a:ext cx="547878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7283640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grpSp>
        <p:nvGrpSpPr>
          <p:cNvPr id="2" name="Group 1"/>
          <p:cNvGrpSpPr/>
          <p:nvPr userDrawn="1"/>
        </p:nvGrpSpPr>
        <p:grpSpPr>
          <a:xfrm>
            <a:off x="-6058" y="3516217"/>
            <a:ext cx="5797612" cy="2396903"/>
            <a:chOff x="1320045" y="4580698"/>
            <a:chExt cx="3312434" cy="1370734"/>
          </a:xfrm>
          <a:solidFill>
            <a:srgbClr val="28CFF9"/>
          </a:solidFill>
        </p:grpSpPr>
        <p:sp>
          <p:nvSpPr>
            <p:cNvPr id="12" name="Rectangle 11"/>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5" name="Freeform 14">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7" name="Freeform 16">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84784" y="387854"/>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Rectangle 5">
            <a:extLst>
              <a:ext uri="{FF2B5EF4-FFF2-40B4-BE49-F238E27FC236}">
                <a16:creationId xmlns:a16="http://schemas.microsoft.com/office/drawing/2014/main" id="{CE41BDF1-F45D-40CA-8885-41DE66708884}"/>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7E8E114-BD59-4469-8FA3-A3964C066445}"/>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E9E77E-ABF4-4E4E-B9DA-39904F30AA71}"/>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12">
            <a:extLst>
              <a:ext uri="{FF2B5EF4-FFF2-40B4-BE49-F238E27FC236}">
                <a16:creationId xmlns:a16="http://schemas.microsoft.com/office/drawing/2014/main" id="{D5A28662-0D54-4FB2-90D3-1738010EE927}"/>
              </a:ext>
            </a:extLst>
          </p:cNvPr>
          <p:cNvSpPr/>
          <p:nvPr userDrawn="1"/>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96B91792-4A09-4000-BAA8-75237EFB4450}"/>
              </a:ext>
            </a:extLst>
          </p:cNvPr>
          <p:cNvSpPr/>
          <p:nvPr userDrawn="1"/>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1A3BC4D5-15CB-404F-8E03-770C8DB993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9319048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6971257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033402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961905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04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87842254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5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8D237"/>
          </a:solidFill>
          <a:ln w="6350" cap="flat">
            <a:noFill/>
            <a:prstDash val="solid"/>
            <a:miter/>
          </a:ln>
        </p:spPr>
        <p:txBody>
          <a:bodyPr rtlCol="0" anchor="ctr"/>
          <a:lstStyle/>
          <a:p>
            <a:endParaRPr lang="en-GB"/>
          </a:p>
        </p:txBody>
      </p:sp>
      <p:sp>
        <p:nvSpPr>
          <p:cNvPr id="4" name="Rectangle 3"/>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898832" cy="2277604"/>
          </a:xfrm>
        </p:spPr>
        <p:txBody>
          <a:bodyPr anchor="b" anchorCtr="0">
            <a:noAutofit/>
          </a:bodyPr>
          <a:lstStyle>
            <a:lvl1pPr algn="l">
              <a:lnSpc>
                <a:spcPts val="6000"/>
              </a:lnSpc>
              <a:defRPr sz="5600" spc="60" baseline="0">
                <a:solidFill>
                  <a:schemeClr val="bg1"/>
                </a:solidFill>
              </a:defRPr>
            </a:lvl1pPr>
          </a:lstStyle>
          <a:p>
            <a:r>
              <a:rPr lang="en-US" noProof="0" dirty="0"/>
              <a:t>Click to edit Master title style</a:t>
            </a:r>
            <a:endParaRPr lang="en-GB" noProof="0" dirty="0"/>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8255789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6_01 Section Divider">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609" y="-1416"/>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7430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468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8D237"/>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737886" cy="2277604"/>
          </a:xfrm>
        </p:spPr>
        <p:txBody>
          <a:bodyPr anchor="b" anchorCtr="0">
            <a:noAutofit/>
          </a:bodyPr>
          <a:lstStyle>
            <a:lvl1pPr algn="l">
              <a:lnSpc>
                <a:spcPts val="6000"/>
              </a:lnSpc>
              <a:defRPr sz="5600" spc="60" baseline="0">
                <a:solidFill>
                  <a:schemeClr val="bg1"/>
                </a:solidFill>
              </a:defRPr>
            </a:lvl1pPr>
          </a:lstStyle>
          <a:p>
            <a:r>
              <a:rPr lang="en-US" noProof="0" dirty="0"/>
              <a:t>Click to edit Master title style</a:t>
            </a:r>
            <a:endParaRPr lang="en-GB" noProof="0" dirty="0"/>
          </a:p>
        </p:txBody>
      </p:sp>
      <p:sp>
        <p:nvSpPr>
          <p:cNvPr id="7" name="Rectangle 6"/>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5436846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2060" y="-2475"/>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F8D237"/>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1786"/>
            <a:ext cx="8212667"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5471"/>
            <a:ext cx="8146316"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680658"/>
          </a:xfrm>
        </p:spPr>
        <p:txBody>
          <a:bodyPr anchor="b" anchorCtr="0">
            <a:noAutofit/>
          </a:bodyPr>
          <a:lstStyle>
            <a:lvl1pPr algn="l">
              <a:lnSpc>
                <a:spcPct val="90000"/>
              </a:lnSpc>
              <a:defRPr sz="4000" b="1"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122356146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203017"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6856"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8D23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6454931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grpSp>
        <p:nvGrpSpPr>
          <p:cNvPr id="8" name="Group 7"/>
          <p:cNvGrpSpPr/>
          <p:nvPr userDrawn="1"/>
        </p:nvGrpSpPr>
        <p:grpSpPr>
          <a:xfrm>
            <a:off x="-6058" y="3516217"/>
            <a:ext cx="5797612" cy="2396903"/>
            <a:chOff x="1320045" y="4580698"/>
            <a:chExt cx="3312434" cy="1370734"/>
          </a:xfrm>
          <a:solidFill>
            <a:srgbClr val="F3622C"/>
          </a:solidFill>
        </p:grpSpPr>
        <p:sp>
          <p:nvSpPr>
            <p:cNvPr id="9" name="Rectangle 8"/>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76238" y="387854"/>
            <a:ext cx="3694112" cy="1962150"/>
          </a:xfrm>
        </p:spPr>
        <p:txBody>
          <a:bodyPr/>
          <a:lstStyle>
            <a:lvl1pPr marL="0" indent="0">
              <a:lnSpc>
                <a:spcPct val="90000"/>
              </a:lnSpc>
              <a:spcAft>
                <a:spcPts val="0"/>
              </a:spcAft>
              <a:buFont typeface="Arial" panose="020B0604020202020204" pitchFamily="34" charset="0"/>
              <a:buNone/>
              <a:defRPr sz="4000" cap="none"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88472074"/>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257676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38689121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126308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59563044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9647399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2_02 Section Divider">
    <p:bg>
      <p:bgPr>
        <a:solidFill>
          <a:srgbClr val="7F007D"/>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F004C"/>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3"/>
            <a:ext cx="5627171" cy="2680099"/>
          </a:xfrm>
        </p:spPr>
        <p:txBody>
          <a:bodyPr anchor="b" anchorCtr="0">
            <a:noAutofit/>
          </a:bodyPr>
          <a:lstStyle>
            <a:lvl1pPr algn="l">
              <a:lnSpc>
                <a:spcPts val="6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9069267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3_01 Section Divider">
    <p:bg>
      <p:bgPr>
        <a:solidFill>
          <a:srgbClr val="7F007D"/>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F004C"/>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2861732"/>
            <a:ext cx="5741696" cy="2252135"/>
          </a:xfrm>
        </p:spPr>
        <p:txBody>
          <a:bodyPr anchor="b" anchorCtr="0">
            <a:noAutofit/>
          </a:bodyPr>
          <a:lstStyle>
            <a:lvl1pPr algn="l">
              <a:lnSpc>
                <a:spcPts val="6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41868000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083814"/>
            <a:ext cx="5627171" cy="2708193"/>
          </a:xfrm>
        </p:spPr>
        <p:txBody>
          <a:bodyPr anchor="b" anchorCtr="0">
            <a:noAutofit/>
          </a:bodyPr>
          <a:lstStyle>
            <a:lvl1pPr algn="l">
              <a:lnSpc>
                <a:spcPct val="90000"/>
              </a:lnSpc>
              <a:defRPr sz="40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54073626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327195" y="4606108"/>
            <a:ext cx="2293146" cy="1326143"/>
            <a:chOff x="7799133" y="1870745"/>
            <a:chExt cx="1010349" cy="584292"/>
          </a:xfrm>
          <a:solidFill>
            <a:srgbClr val="FF004C"/>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3" name="Rectangle 2"/>
          <p:cNvSpPr/>
          <p:nvPr userDrawn="1"/>
        </p:nvSpPr>
        <p:spPr>
          <a:xfrm>
            <a:off x="-11069" y="5042941"/>
            <a:ext cx="2506981" cy="126517"/>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0" y="5374222"/>
            <a:ext cx="2506981" cy="126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7733" y="4707034"/>
            <a:ext cx="4136901" cy="1710617"/>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2210558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2640080856"/>
      </p:ext>
    </p:extLst>
  </p:cSld>
  <p:clrMapOvr>
    <a:masterClrMapping/>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Montserrat Black" panose="00000A00000000000000" pitchFamily="2" charset="0"/>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7" y="1349984"/>
            <a:ext cx="6104995"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Freeform 9">
            <a:extLst>
              <a:ext uri="{FF2B5EF4-FFF2-40B4-BE49-F238E27FC236}">
                <a16:creationId xmlns:a16="http://schemas.microsoft.com/office/drawing/2014/main" id="{DF3D0604-3EEB-7547-A86F-8B3EFC40A3EC}"/>
              </a:ext>
            </a:extLst>
          </p:cNvPr>
          <p:cNvSpPr/>
          <p:nvPr userDrawn="1"/>
        </p:nvSpPr>
        <p:spPr>
          <a:xfrm>
            <a:off x="364512" y="4446884"/>
            <a:ext cx="4313575" cy="1953317"/>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1115217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76238" y="383649"/>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5921143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78656558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61769710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59190598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2061" y="383649"/>
            <a:ext cx="114257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7021" y="377825"/>
            <a:ext cx="948311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3" name="Text Placeholder 4"/>
          <p:cNvSpPr>
            <a:spLocks noGrp="1"/>
          </p:cNvSpPr>
          <p:nvPr>
            <p:ph type="body" sz="quarter" idx="15" hasCustomPrompt="1"/>
          </p:nvPr>
        </p:nvSpPr>
        <p:spPr>
          <a:xfrm>
            <a:off x="1167297" y="2921078"/>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5" y="2921078"/>
            <a:ext cx="2068065"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8"/>
            <a:ext cx="2130523"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8" y="124056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6" y="123348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0" y="2936069"/>
            <a:ext cx="2183449"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1" y="125555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4"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4572"/>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Text Placeholder 7"/>
          <p:cNvSpPr>
            <a:spLocks noGrp="1"/>
          </p:cNvSpPr>
          <p:nvPr>
            <p:ph type="body" sz="quarter" idx="13" hasCustomPrompt="1"/>
          </p:nvPr>
        </p:nvSpPr>
        <p:spPr>
          <a:xfrm>
            <a:off x="3613793"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2" y="1246663"/>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1" y="1246662"/>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79" y="1240838"/>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7" y="1239312"/>
            <a:ext cx="5621337" cy="5239275"/>
          </a:xfrm>
        </p:spPr>
        <p:txBody>
          <a:bodyPr/>
          <a:lstStyle>
            <a:lvl1pPr marL="0" indent="0">
              <a:lnSpc>
                <a:spcPct val="100000"/>
              </a:lnSpc>
              <a:buFont typeface="Arial" panose="020B0604020202020204" pitchFamily="34" charset="0"/>
              <a:buNone/>
              <a:defRPr sz="1800" b="0"/>
            </a:lvl1pPr>
            <a:lvl2pPr marL="171450" marR="0" indent="-17145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022636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image" Target="../media/image1.png"/><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theme" Target="../theme/theme2.xml"/><Relationship Id="rId8" Type="http://schemas.openxmlformats.org/officeDocument/2006/relationships/slideLayout" Target="../slideLayouts/slideLayout12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image" Target="../media/image1.png"/><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theme" Target="../theme/theme3.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0" Type="http://schemas.openxmlformats.org/officeDocument/2006/relationships/slideLayout" Target="../slideLayouts/slideLayout168.xml"/><Relationship Id="rId29" Type="http://schemas.openxmlformats.org/officeDocument/2006/relationships/slideLayout" Target="../slideLayouts/slideLayout177.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8" Type="http://schemas.openxmlformats.org/officeDocument/2006/relationships/slideLayout" Target="../slideLayouts/slideLayout156.xml"/><Relationship Id="rId3" Type="http://schemas.openxmlformats.org/officeDocument/2006/relationships/slideLayout" Target="../slideLayouts/slideLayout15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26" Type="http://schemas.openxmlformats.org/officeDocument/2006/relationships/slideLayout" Target="../slideLayouts/slideLayout211.xml"/><Relationship Id="rId3" Type="http://schemas.openxmlformats.org/officeDocument/2006/relationships/slideLayout" Target="../slideLayouts/slideLayout188.xml"/><Relationship Id="rId21" Type="http://schemas.openxmlformats.org/officeDocument/2006/relationships/slideLayout" Target="../slideLayouts/slideLayout206.xml"/><Relationship Id="rId34" Type="http://schemas.openxmlformats.org/officeDocument/2006/relationships/image" Target="../media/image1.png"/><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5" Type="http://schemas.openxmlformats.org/officeDocument/2006/relationships/slideLayout" Target="../slideLayouts/slideLayout210.xml"/><Relationship Id="rId33" Type="http://schemas.openxmlformats.org/officeDocument/2006/relationships/theme" Target="../theme/theme4.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slideLayout" Target="../slideLayouts/slideLayout205.xml"/><Relationship Id="rId29" Type="http://schemas.openxmlformats.org/officeDocument/2006/relationships/slideLayout" Target="../slideLayouts/slideLayout214.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24" Type="http://schemas.openxmlformats.org/officeDocument/2006/relationships/slideLayout" Target="../slideLayouts/slideLayout209.xml"/><Relationship Id="rId32" Type="http://schemas.openxmlformats.org/officeDocument/2006/relationships/slideLayout" Target="../slideLayouts/slideLayout217.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23" Type="http://schemas.openxmlformats.org/officeDocument/2006/relationships/slideLayout" Target="../slideLayouts/slideLayout208.xml"/><Relationship Id="rId28" Type="http://schemas.openxmlformats.org/officeDocument/2006/relationships/slideLayout" Target="../slideLayouts/slideLayout213.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31" Type="http://schemas.openxmlformats.org/officeDocument/2006/relationships/slideLayout" Target="../slideLayouts/slideLayout216.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 Id="rId22" Type="http://schemas.openxmlformats.org/officeDocument/2006/relationships/slideLayout" Target="../slideLayouts/slideLayout207.xml"/><Relationship Id="rId27" Type="http://schemas.openxmlformats.org/officeDocument/2006/relationships/slideLayout" Target="../slideLayouts/slideLayout212.xml"/><Relationship Id="rId30" Type="http://schemas.openxmlformats.org/officeDocument/2006/relationships/slideLayout" Target="../slideLayouts/slideLayout215.xml"/><Relationship Id="rId8" Type="http://schemas.openxmlformats.org/officeDocument/2006/relationships/slideLayout" Target="../slideLayouts/slideLayout19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image" Target="../media/image1.png"/><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image" Target="../media/image11.svg"/><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image" Target="../media/image9.png"/><Relationship Id="rId5" Type="http://schemas.openxmlformats.org/officeDocument/2006/relationships/slideLayout" Target="../slideLayouts/slideLayout222.xml"/><Relationship Id="rId10" Type="http://schemas.openxmlformats.org/officeDocument/2006/relationships/theme" Target="../theme/theme5.xml"/><Relationship Id="rId4" Type="http://schemas.openxmlformats.org/officeDocument/2006/relationships/slideLayout" Target="../slideLayouts/slideLayout221.xml"/><Relationship Id="rId9" Type="http://schemas.openxmlformats.org/officeDocument/2006/relationships/slideLayout" Target="../slideLayouts/slideLayout2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406311430"/>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02" r:id="rId29"/>
    <p:sldLayoutId id="2147483903" r:id="rId30"/>
    <p:sldLayoutId id="2147483904" r:id="rId31"/>
    <p:sldLayoutId id="2147483905" r:id="rId32"/>
    <p:sldLayoutId id="2147483906" r:id="rId33"/>
    <p:sldLayoutId id="2147483908" r:id="rId34"/>
    <p:sldLayoutId id="2147483910" r:id="rId35"/>
    <p:sldLayoutId id="2147483911" r:id="rId36"/>
    <p:sldLayoutId id="2147483798" r:id="rId37"/>
    <p:sldLayoutId id="2147483815" r:id="rId38"/>
    <p:sldLayoutId id="2147483846" r:id="rId39"/>
    <p:sldLayoutId id="2147483847" r:id="rId40"/>
    <p:sldLayoutId id="2147483848" r:id="rId41"/>
    <p:sldLayoutId id="2147483850" r:id="rId42"/>
    <p:sldLayoutId id="2147483806" r:id="rId43"/>
    <p:sldLayoutId id="2147483709" r:id="rId44"/>
    <p:sldLayoutId id="2147483816" r:id="rId45"/>
    <p:sldLayoutId id="2147483817" r:id="rId46"/>
    <p:sldLayoutId id="2147483818" r:id="rId47"/>
    <p:sldLayoutId id="2147483747" r:id="rId48"/>
    <p:sldLayoutId id="2147483779" r:id="rId49"/>
    <p:sldLayoutId id="2147483789" r:id="rId50"/>
    <p:sldLayoutId id="2147483788" r:id="rId51"/>
    <p:sldLayoutId id="2147483778" r:id="rId52"/>
    <p:sldLayoutId id="2147483696" r:id="rId53"/>
    <p:sldLayoutId id="2147483790" r:id="rId54"/>
    <p:sldLayoutId id="2147483791" r:id="rId55"/>
    <p:sldLayoutId id="2147483802" r:id="rId56"/>
    <p:sldLayoutId id="2147483804" r:id="rId57"/>
    <p:sldLayoutId id="2147483792" r:id="rId58"/>
    <p:sldLayoutId id="2147483801" r:id="rId59"/>
    <p:sldLayoutId id="2147483803" r:id="rId60"/>
    <p:sldLayoutId id="2147483808" r:id="rId61"/>
    <p:sldLayoutId id="2147483820" r:id="rId62"/>
    <p:sldLayoutId id="2147483821" r:id="rId63"/>
    <p:sldLayoutId id="2147483822" r:id="rId64"/>
    <p:sldLayoutId id="2147483823" r:id="rId65"/>
    <p:sldLayoutId id="2147483824" r:id="rId66"/>
    <p:sldLayoutId id="2147483827" r:id="rId67"/>
    <p:sldLayoutId id="2147483854" r:id="rId68"/>
    <p:sldLayoutId id="2147483828" r:id="rId69"/>
    <p:sldLayoutId id="2147483858" r:id="rId70"/>
    <p:sldLayoutId id="2147483859" r:id="rId71"/>
    <p:sldLayoutId id="2147483860" r:id="rId72"/>
    <p:sldLayoutId id="2147483857" r:id="rId73"/>
    <p:sldLayoutId id="2147483830" r:id="rId74"/>
    <p:sldLayoutId id="2147483831" r:id="rId75"/>
    <p:sldLayoutId id="2147483832" r:id="rId76"/>
    <p:sldLayoutId id="2147483833" r:id="rId77"/>
    <p:sldLayoutId id="2147483834" r:id="rId78"/>
    <p:sldLayoutId id="2147483836" r:id="rId79"/>
    <p:sldLayoutId id="2147483855" r:id="rId80"/>
    <p:sldLayoutId id="2147483862" r:id="rId81"/>
    <p:sldLayoutId id="2147483863" r:id="rId82"/>
    <p:sldLayoutId id="2147483864" r:id="rId83"/>
    <p:sldLayoutId id="2147483865" r:id="rId84"/>
    <p:sldLayoutId id="2147483838" r:id="rId85"/>
    <p:sldLayoutId id="2147483839" r:id="rId86"/>
    <p:sldLayoutId id="2147483840" r:id="rId87"/>
    <p:sldLayoutId id="2147483842" r:id="rId88"/>
    <p:sldLayoutId id="2147483843" r:id="rId89"/>
    <p:sldLayoutId id="2147483844" r:id="rId90"/>
    <p:sldLayoutId id="2147483845" r:id="rId91"/>
    <p:sldLayoutId id="2147483866" r:id="rId92"/>
    <p:sldLayoutId id="2147483867" r:id="rId93"/>
    <p:sldLayoutId id="2147483868" r:id="rId94"/>
    <p:sldLayoutId id="2147483869" r:id="rId95"/>
    <p:sldLayoutId id="2147483734" r:id="rId96"/>
    <p:sldLayoutId id="2147483796" r:id="rId97"/>
    <p:sldLayoutId id="2147483719" r:id="rId98"/>
    <p:sldLayoutId id="2147483787" r:id="rId99"/>
    <p:sldLayoutId id="2147483784" r:id="rId100"/>
    <p:sldLayoutId id="2147483810" r:id="rId101"/>
    <p:sldLayoutId id="2147483851" r:id="rId102"/>
    <p:sldLayoutId id="2147483852" r:id="rId103"/>
    <p:sldLayoutId id="2147483853" r:id="rId104"/>
    <p:sldLayoutId id="2147483724" r:id="rId105"/>
    <p:sldLayoutId id="2147483797" r:id="rId106"/>
    <p:sldLayoutId id="2147483819" r:id="rId107"/>
    <p:sldLayoutId id="2147483814" r:id="rId108"/>
    <p:sldLayoutId id="2147483811" r:id="rId109"/>
    <p:sldLayoutId id="2147483812" r:id="rId110"/>
    <p:sldLayoutId id="2147483813" r:id="rId111"/>
    <p:sldLayoutId id="2147483871" r:id="rId112"/>
    <p:sldLayoutId id="2147484029" r:id="rId113"/>
    <p:sldLayoutId id="2147484030" r:id="rId11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1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1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1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1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5" pos="851">
          <p15:clr>
            <a:srgbClr val="F26B43"/>
          </p15:clr>
        </p15:guide>
        <p15:guide id="8" pos="1955">
          <p15:clr>
            <a:srgbClr val="F26B43"/>
          </p15:clr>
        </p15:guide>
        <p15:guide id="14" pos="3783">
          <p15:clr>
            <a:srgbClr val="F26B43"/>
          </p15:clr>
        </p15:guide>
        <p15:guide id="17" pos="4507">
          <p15:clr>
            <a:srgbClr val="F26B43"/>
          </p15:clr>
        </p15:guide>
        <p15:guide id="20" pos="5611">
          <p15:clr>
            <a:srgbClr val="F26B43"/>
          </p15:clr>
        </p15:guide>
        <p15:guide id="23" pos="6335">
          <p15:clr>
            <a:srgbClr val="F26B43"/>
          </p15:clr>
        </p15:guide>
        <p15:guide id="26" pos="7439">
          <p15:clr>
            <a:srgbClr val="F26B43"/>
          </p15:clr>
        </p15:guide>
        <p15:guide id="29" orient="horz" pos="238" userDrawn="1">
          <p15:clr>
            <a:srgbClr val="F26B43"/>
          </p15:clr>
        </p15:guide>
        <p15:guide id="30" orient="horz" pos="4081" userDrawn="1">
          <p15:clr>
            <a:srgbClr val="F26B43"/>
          </p15:clr>
        </p15:guide>
        <p15:guide id="31" pos="237" userDrawn="1">
          <p15:clr>
            <a:srgbClr val="F26B43"/>
          </p15:clr>
        </p15:guide>
        <p15:guide id="32" pos="732" userDrawn="1">
          <p15:clr>
            <a:srgbClr val="F26B43"/>
          </p15:clr>
        </p15:guide>
        <p15:guide id="33" pos="850" userDrawn="1">
          <p15:clr>
            <a:srgbClr val="F26B43"/>
          </p15:clr>
        </p15:guide>
        <p15:guide id="34" pos="1345" userDrawn="1">
          <p15:clr>
            <a:srgbClr val="F26B43"/>
          </p15:clr>
        </p15:guide>
        <p15:guide id="35" pos="1460" userDrawn="1">
          <p15:clr>
            <a:srgbClr val="F26B43"/>
          </p15:clr>
        </p15:guide>
        <p15:guide id="36" pos="1954" userDrawn="1">
          <p15:clr>
            <a:srgbClr val="F26B43"/>
          </p15:clr>
        </p15:guide>
        <p15:guide id="37" pos="2069" userDrawn="1">
          <p15:clr>
            <a:srgbClr val="F26B43"/>
          </p15:clr>
        </p15:guide>
        <p15:guide id="38" pos="2564" userDrawn="1">
          <p15:clr>
            <a:srgbClr val="F26B43"/>
          </p15:clr>
        </p15:guide>
        <p15:guide id="39" pos="2683" userDrawn="1">
          <p15:clr>
            <a:srgbClr val="F26B43"/>
          </p15:clr>
        </p15:guide>
        <p15:guide id="40" pos="3173" userDrawn="1">
          <p15:clr>
            <a:srgbClr val="F26B43"/>
          </p15:clr>
        </p15:guide>
        <p15:guide id="41" pos="3288" userDrawn="1">
          <p15:clr>
            <a:srgbClr val="F26B43"/>
          </p15:clr>
        </p15:guide>
        <p15:guide id="42" pos="3782" userDrawn="1">
          <p15:clr>
            <a:srgbClr val="F26B43"/>
          </p15:clr>
        </p15:guide>
        <p15:guide id="43" pos="3897" userDrawn="1">
          <p15:clr>
            <a:srgbClr val="F26B43"/>
          </p15:clr>
        </p15:guide>
        <p15:guide id="44" pos="4392" userDrawn="1">
          <p15:clr>
            <a:srgbClr val="F26B43"/>
          </p15:clr>
        </p15:guide>
        <p15:guide id="45" pos="4506" userDrawn="1">
          <p15:clr>
            <a:srgbClr val="F26B43"/>
          </p15:clr>
        </p15:guide>
        <p15:guide id="46" pos="5001" userDrawn="1">
          <p15:clr>
            <a:srgbClr val="F26B43"/>
          </p15:clr>
        </p15:guide>
        <p15:guide id="47" pos="5115" userDrawn="1">
          <p15:clr>
            <a:srgbClr val="F26B43"/>
          </p15:clr>
        </p15:guide>
        <p15:guide id="48" pos="5610" userDrawn="1">
          <p15:clr>
            <a:srgbClr val="F26B43"/>
          </p15:clr>
        </p15:guide>
        <p15:guide id="49" pos="5725" userDrawn="1">
          <p15:clr>
            <a:srgbClr val="F26B43"/>
          </p15:clr>
        </p15:guide>
        <p15:guide id="50" pos="6220" userDrawn="1">
          <p15:clr>
            <a:srgbClr val="F26B43"/>
          </p15:clr>
        </p15:guide>
        <p15:guide id="51" pos="6334" userDrawn="1">
          <p15:clr>
            <a:srgbClr val="F26B43"/>
          </p15:clr>
        </p15:guide>
        <p15:guide id="52" pos="6829" userDrawn="1">
          <p15:clr>
            <a:srgbClr val="F26B43"/>
          </p15:clr>
        </p15:guide>
        <p15:guide id="53" pos="6943" userDrawn="1">
          <p15:clr>
            <a:srgbClr val="F26B43"/>
          </p15:clr>
        </p15:guide>
        <p15:guide id="54" pos="7438" userDrawn="1">
          <p15:clr>
            <a:srgbClr val="F26B43"/>
          </p15:clr>
        </p15:guide>
        <p15:guide id="55" pos="3840" userDrawn="1">
          <p15:clr>
            <a:srgbClr val="9FCC3B"/>
          </p15:clr>
        </p15:guide>
        <p15:guide id="56"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599416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 id="2147483935" r:id="rId23"/>
    <p:sldLayoutId id="2147483936" r:id="rId24"/>
    <p:sldLayoutId id="2147483937" r:id="rId25"/>
    <p:sldLayoutId id="2147483938" r:id="rId26"/>
    <p:sldLayoutId id="2147483939" r:id="rId27"/>
    <p:sldLayoutId id="2147483940" r:id="rId28"/>
    <p:sldLayoutId id="2147483941" r:id="rId29"/>
    <p:sldLayoutId id="2147483942" r:id="rId30"/>
    <p:sldLayoutId id="2147483943" r:id="rId31"/>
    <p:sldLayoutId id="2147483944" r:id="rId32"/>
    <p:sldLayoutId id="2147483945" r:id="rId33"/>
    <p:sldLayoutId id="2147483946"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283998708"/>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4225628"/>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13" r:id="rId28"/>
    <p:sldLayoutId id="2147484014" r:id="rId29"/>
    <p:sldLayoutId id="2147484015" r:id="rId30"/>
    <p:sldLayoutId id="2147484016" r:id="rId31"/>
    <p:sldLayoutId id="2147484017"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17792288"/>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1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2.xml"/></Relationships>
</file>

<file path=ppt/slides/_rels/slide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1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3.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FF9645-10D3-4636-8E7B-FE1FF2991808}"/>
              </a:ext>
            </a:extLst>
          </p:cNvPr>
          <p:cNvSpPr>
            <a:spLocks noGrp="1"/>
          </p:cNvSpPr>
          <p:nvPr>
            <p:ph type="ctrTitle"/>
          </p:nvPr>
        </p:nvSpPr>
        <p:spPr/>
        <p:txBody>
          <a:bodyPr/>
          <a:lstStyle/>
          <a:p>
            <a:r>
              <a:rPr lang="en-GB" sz="4800" dirty="0"/>
              <a:t>Merging and Reverting</a:t>
            </a:r>
            <a:endParaRPr lang="en-GB" sz="1600" dirty="0">
              <a:latin typeface="+mn-lt"/>
            </a:endParaRPr>
          </a:p>
        </p:txBody>
      </p:sp>
      <p:sp>
        <p:nvSpPr>
          <p:cNvPr id="2" name="Text Placeholder 1">
            <a:extLst>
              <a:ext uri="{FF2B5EF4-FFF2-40B4-BE49-F238E27FC236}">
                <a16:creationId xmlns:a16="http://schemas.microsoft.com/office/drawing/2014/main" id="{829A5584-4E87-3BE1-FDB8-35DAA205F4ED}"/>
              </a:ext>
            </a:extLst>
          </p:cNvPr>
          <p:cNvSpPr>
            <a:spLocks noGrp="1"/>
          </p:cNvSpPr>
          <p:nvPr>
            <p:ph type="body" sz="quarter" idx="10"/>
          </p:nvPr>
        </p:nvSpPr>
        <p:spPr/>
        <p:txBody>
          <a:bodyPr/>
          <a:lstStyle/>
          <a:p>
            <a:r>
              <a:rPr lang="en-GB" dirty="0"/>
              <a:t>Module 5 - Version Control with GIT</a:t>
            </a:r>
          </a:p>
        </p:txBody>
      </p:sp>
    </p:spTree>
    <p:extLst>
      <p:ext uri="{BB962C8B-B14F-4D97-AF65-F5344CB8AC3E}">
        <p14:creationId xmlns:p14="http://schemas.microsoft.com/office/powerpoint/2010/main" val="373536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7B3B86-19D8-4F39-E592-9CE9DEE52128}"/>
              </a:ext>
            </a:extLst>
          </p:cNvPr>
          <p:cNvSpPr>
            <a:spLocks noGrp="1"/>
          </p:cNvSpPr>
          <p:nvPr>
            <p:ph type="body" sz="quarter" idx="10"/>
          </p:nvPr>
        </p:nvSpPr>
        <p:spPr/>
        <p:txBody>
          <a:bodyPr/>
          <a:lstStyle/>
          <a:p>
            <a:r>
              <a:rPr lang="en-GB" dirty="0"/>
              <a:t>Exercise 5: Merge conflicts</a:t>
            </a:r>
          </a:p>
        </p:txBody>
      </p:sp>
      <p:sp>
        <p:nvSpPr>
          <p:cNvPr id="3" name="Slide Number Placeholder 2">
            <a:extLst>
              <a:ext uri="{FF2B5EF4-FFF2-40B4-BE49-F238E27FC236}">
                <a16:creationId xmlns:a16="http://schemas.microsoft.com/office/drawing/2014/main" id="{7D59EBB7-73DE-77F5-F674-013746ABF520}"/>
              </a:ext>
            </a:extLst>
          </p:cNvPr>
          <p:cNvSpPr>
            <a:spLocks noGrp="1"/>
          </p:cNvSpPr>
          <p:nvPr>
            <p:ph type="sldNum" sz="quarter" idx="4"/>
          </p:nvPr>
        </p:nvSpPr>
        <p:spPr/>
        <p:txBody>
          <a:bodyPr/>
          <a:lstStyle/>
          <a:p>
            <a:fld id="{EF892D59-8F09-EF4B-AD6D-DA609442F868}" type="slidenum">
              <a:rPr lang="en-GB" smtClean="0"/>
              <a:pPr/>
              <a:t>10</a:t>
            </a:fld>
            <a:endParaRPr lang="en-GB" dirty="0"/>
          </a:p>
        </p:txBody>
      </p:sp>
      <p:sp>
        <p:nvSpPr>
          <p:cNvPr id="4" name="Text Placeholder 3">
            <a:extLst>
              <a:ext uri="{FF2B5EF4-FFF2-40B4-BE49-F238E27FC236}">
                <a16:creationId xmlns:a16="http://schemas.microsoft.com/office/drawing/2014/main" id="{53FC1173-ED9F-B21F-8E6D-7A987A756430}"/>
              </a:ext>
            </a:extLst>
          </p:cNvPr>
          <p:cNvSpPr>
            <a:spLocks noGrp="1"/>
          </p:cNvSpPr>
          <p:nvPr>
            <p:ph type="body" sz="quarter" idx="15"/>
          </p:nvPr>
        </p:nvSpPr>
        <p:spPr/>
        <p:txBody>
          <a:bodyPr/>
          <a:lstStyle/>
          <a:p>
            <a:pPr marL="285750" indent="-285750">
              <a:buFont typeface="Arial" panose="020B0604020202020204" pitchFamily="34" charset="0"/>
              <a:buChar char="•"/>
            </a:pPr>
            <a:r>
              <a:rPr lang="en-GB" dirty="0"/>
              <a:t>Create a new repo</a:t>
            </a:r>
          </a:p>
          <a:p>
            <a:pPr marL="285750" indent="-285750">
              <a:buFont typeface="Arial" panose="020B0604020202020204" pitchFamily="34" charset="0"/>
              <a:buChar char="•"/>
            </a:pPr>
            <a:r>
              <a:rPr lang="en-GB" dirty="0"/>
              <a:t>Add a file to the main/master branch and edit the file</a:t>
            </a:r>
          </a:p>
          <a:p>
            <a:pPr marL="285750" indent="-285750">
              <a:buFont typeface="Arial" panose="020B0604020202020204" pitchFamily="34" charset="0"/>
              <a:buChar char="•"/>
            </a:pPr>
            <a:r>
              <a:rPr lang="en-GB" dirty="0"/>
              <a:t>Make a new branch and edit the same file</a:t>
            </a:r>
          </a:p>
          <a:p>
            <a:pPr marL="285750" indent="-285750">
              <a:buFont typeface="Arial" panose="020B0604020202020204" pitchFamily="34" charset="0"/>
              <a:buChar char="•"/>
            </a:pPr>
            <a:r>
              <a:rPr lang="en-GB" dirty="0"/>
              <a:t>Attempt to merge the branches</a:t>
            </a:r>
          </a:p>
          <a:p>
            <a:pPr marL="285750" indent="-285750">
              <a:buFont typeface="Arial" panose="020B0604020202020204" pitchFamily="34" charset="0"/>
              <a:buChar char="•"/>
            </a:pPr>
            <a:r>
              <a:rPr lang="en-GB" dirty="0"/>
              <a:t>Resolve the merge conflict</a:t>
            </a:r>
          </a:p>
        </p:txBody>
      </p:sp>
    </p:spTree>
    <p:extLst>
      <p:ext uri="{BB962C8B-B14F-4D97-AF65-F5344CB8AC3E}">
        <p14:creationId xmlns:p14="http://schemas.microsoft.com/office/powerpoint/2010/main" val="3350317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6EB37-D577-40C7-83CC-80378B36A97A}"/>
              </a:ext>
            </a:extLst>
          </p:cNvPr>
          <p:cNvSpPr>
            <a:spLocks noGrp="1"/>
          </p:cNvSpPr>
          <p:nvPr>
            <p:ph type="body" sz="quarter" idx="14"/>
          </p:nvPr>
        </p:nvSpPr>
        <p:spPr/>
        <p:txBody>
          <a:bodyPr/>
          <a:lstStyle/>
          <a:p>
            <a:pPr algn="l"/>
            <a:r>
              <a:rPr lang="en-GB" b="1" i="0" dirty="0">
                <a:solidFill>
                  <a:srgbClr val="004050"/>
                </a:solidFill>
                <a:effectLst/>
                <a:latin typeface="Montserrat Black" panose="00000A00000000000000" pitchFamily="2" charset="0"/>
              </a:rPr>
              <a:t>Reviewing the history of a repository</a:t>
            </a:r>
            <a:endParaRPr lang="en-GB" dirty="0">
              <a:latin typeface="Montserrat Black" panose="00000A00000000000000" pitchFamily="2" charset="0"/>
            </a:endParaRPr>
          </a:p>
        </p:txBody>
      </p:sp>
      <p:sp>
        <p:nvSpPr>
          <p:cNvPr id="5" name="TextBox 4">
            <a:extLst>
              <a:ext uri="{FF2B5EF4-FFF2-40B4-BE49-F238E27FC236}">
                <a16:creationId xmlns:a16="http://schemas.microsoft.com/office/drawing/2014/main" id="{BBFB8753-B353-4526-A50B-C06BD3A1800F}"/>
              </a:ext>
            </a:extLst>
          </p:cNvPr>
          <p:cNvSpPr txBox="1"/>
          <p:nvPr/>
        </p:nvSpPr>
        <p:spPr>
          <a:xfrm>
            <a:off x="1490468" y="1435661"/>
            <a:ext cx="10058338" cy="369332"/>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F581F9B-B09D-411A-BB0D-9ADE85F140AA}"/>
              </a:ext>
            </a:extLst>
          </p:cNvPr>
          <p:cNvSpPr txBox="1"/>
          <p:nvPr/>
        </p:nvSpPr>
        <p:spPr>
          <a:xfrm>
            <a:off x="1404330" y="949558"/>
            <a:ext cx="10611416" cy="461024"/>
          </a:xfrm>
          <a:prstGeom prst="rect">
            <a:avLst/>
          </a:prstGeom>
          <a:noFill/>
        </p:spPr>
        <p:txBody>
          <a:bodyPr wrap="square" rtlCol="0">
            <a:spAutoFit/>
          </a:bodyPr>
          <a:lstStyle/>
          <a:p>
            <a:pPr algn="l">
              <a:lnSpc>
                <a:spcPct val="150000"/>
              </a:lnSpc>
            </a:pPr>
            <a:r>
              <a:rPr lang="en-GB" b="0" i="0" dirty="0">
                <a:solidFill>
                  <a:srgbClr val="003E50"/>
                </a:solidFill>
                <a:effectLst/>
                <a:latin typeface="Montserrat" pitchFamily="2" charset="0"/>
              </a:rPr>
              <a:t>The best way to view commit history is by using the following command:</a:t>
            </a:r>
          </a:p>
        </p:txBody>
      </p:sp>
      <p:sp>
        <p:nvSpPr>
          <p:cNvPr id="11" name="TextBox 10">
            <a:extLst>
              <a:ext uri="{FF2B5EF4-FFF2-40B4-BE49-F238E27FC236}">
                <a16:creationId xmlns:a16="http://schemas.microsoft.com/office/drawing/2014/main" id="{57550989-5C15-498D-862A-777188D7B04A}"/>
              </a:ext>
            </a:extLst>
          </p:cNvPr>
          <p:cNvSpPr txBox="1"/>
          <p:nvPr/>
        </p:nvSpPr>
        <p:spPr>
          <a:xfrm>
            <a:off x="1404330" y="1863993"/>
            <a:ext cx="10611416" cy="1200329"/>
          </a:xfrm>
          <a:prstGeom prst="rect">
            <a:avLst/>
          </a:prstGeom>
          <a:noFill/>
        </p:spPr>
        <p:txBody>
          <a:bodyPr wrap="square" rtlCol="0">
            <a:spAutoFit/>
          </a:bodyPr>
          <a:lstStyle/>
          <a:p>
            <a:pPr algn="l"/>
            <a:r>
              <a:rPr lang="en-GB" b="0" i="0" dirty="0">
                <a:solidFill>
                  <a:srgbClr val="003E50"/>
                </a:solidFill>
                <a:effectLst/>
                <a:latin typeface="Montserrat" pitchFamily="2" charset="0"/>
              </a:rPr>
              <a:t>This command will show you the history of all commits for the current branch, with the output including: date, commit message and the SHA-1 identifying hash.</a:t>
            </a:r>
          </a:p>
          <a:p>
            <a:pPr algn="l"/>
            <a:endParaRPr lang="en-GB" b="0" i="0" dirty="0">
              <a:solidFill>
                <a:srgbClr val="003E50"/>
              </a:solidFill>
              <a:effectLst/>
              <a:latin typeface="Montserrat" pitchFamily="2" charset="0"/>
            </a:endParaRPr>
          </a:p>
          <a:p>
            <a:pPr algn="l"/>
            <a:r>
              <a:rPr lang="en-GB" b="0" i="0" dirty="0">
                <a:solidFill>
                  <a:srgbClr val="003E50"/>
                </a:solidFill>
                <a:effectLst/>
                <a:latin typeface="Montserrat" pitchFamily="2" charset="0"/>
              </a:rPr>
              <a:t>There are also additional flags that make this command easier to use, such as:</a:t>
            </a:r>
          </a:p>
        </p:txBody>
      </p:sp>
      <p:sp>
        <p:nvSpPr>
          <p:cNvPr id="13" name="TextBox 12">
            <a:extLst>
              <a:ext uri="{FF2B5EF4-FFF2-40B4-BE49-F238E27FC236}">
                <a16:creationId xmlns:a16="http://schemas.microsoft.com/office/drawing/2014/main" id="{34432EA1-CACA-4D49-A8E5-2BC8D620B2F2}"/>
              </a:ext>
            </a:extLst>
          </p:cNvPr>
          <p:cNvSpPr txBox="1"/>
          <p:nvPr/>
        </p:nvSpPr>
        <p:spPr>
          <a:xfrm>
            <a:off x="1490468" y="3141548"/>
            <a:ext cx="10058338" cy="369332"/>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git log --</a:t>
            </a:r>
            <a:r>
              <a:rPr lang="en-GB" dirty="0" err="1">
                <a:solidFill>
                  <a:schemeClr val="bg1"/>
                </a:solidFill>
                <a:latin typeface="Courier New" panose="02070309020205020404" pitchFamily="49" charset="0"/>
                <a:cs typeface="Courier New" panose="02070309020205020404" pitchFamily="49" charset="0"/>
              </a:rPr>
              <a:t>oneline</a:t>
            </a:r>
            <a:endParaRPr lang="en-GB" dirty="0">
              <a:solidFill>
                <a:schemeClr val="bg1"/>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6EDEB1DD-49FE-4751-A269-740CB08F49BA}"/>
              </a:ext>
            </a:extLst>
          </p:cNvPr>
          <p:cNvSpPr txBox="1"/>
          <p:nvPr/>
        </p:nvSpPr>
        <p:spPr>
          <a:xfrm>
            <a:off x="1404330" y="3588106"/>
            <a:ext cx="10611416" cy="646331"/>
          </a:xfrm>
          <a:prstGeom prst="rect">
            <a:avLst/>
          </a:prstGeom>
          <a:noFill/>
        </p:spPr>
        <p:txBody>
          <a:bodyPr wrap="square" rtlCol="0">
            <a:spAutoFit/>
          </a:bodyPr>
          <a:lstStyle/>
          <a:p>
            <a:pPr algn="l"/>
            <a:r>
              <a:rPr lang="en-GB" b="0" i="0" dirty="0">
                <a:solidFill>
                  <a:srgbClr val="003E50"/>
                </a:solidFill>
                <a:effectLst/>
                <a:latin typeface="Montserrat" pitchFamily="2" charset="0"/>
              </a:rPr>
              <a:t>Using the --</a:t>
            </a:r>
            <a:r>
              <a:rPr lang="en-GB" b="0" i="0" dirty="0" err="1">
                <a:solidFill>
                  <a:srgbClr val="003E50"/>
                </a:solidFill>
                <a:effectLst/>
                <a:latin typeface="Montserrat" pitchFamily="2" charset="0"/>
              </a:rPr>
              <a:t>oneline</a:t>
            </a:r>
            <a:r>
              <a:rPr lang="en-GB" b="0" i="0" dirty="0">
                <a:solidFill>
                  <a:srgbClr val="003E50"/>
                </a:solidFill>
                <a:effectLst/>
                <a:latin typeface="Montserrat" pitchFamily="2" charset="0"/>
              </a:rPr>
              <a:t> flag simplifies the output into one line per commit.</a:t>
            </a:r>
          </a:p>
          <a:p>
            <a:pPr algn="l"/>
            <a:endParaRPr lang="en-GB" b="0" i="0" dirty="0">
              <a:solidFill>
                <a:srgbClr val="003E50"/>
              </a:solidFill>
              <a:effectLst/>
              <a:latin typeface="Montserrat" pitchFamily="2" charset="0"/>
            </a:endParaRPr>
          </a:p>
        </p:txBody>
      </p:sp>
      <p:sp>
        <p:nvSpPr>
          <p:cNvPr id="9" name="TextBox 8">
            <a:extLst>
              <a:ext uri="{FF2B5EF4-FFF2-40B4-BE49-F238E27FC236}">
                <a16:creationId xmlns:a16="http://schemas.microsoft.com/office/drawing/2014/main" id="{24585B45-B36F-43C3-9DD1-4C7E8B1D69A0}"/>
              </a:ext>
            </a:extLst>
          </p:cNvPr>
          <p:cNvSpPr txBox="1"/>
          <p:nvPr/>
        </p:nvSpPr>
        <p:spPr>
          <a:xfrm>
            <a:off x="1490468" y="4126997"/>
            <a:ext cx="10058338" cy="369332"/>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git log --branches=*</a:t>
            </a:r>
          </a:p>
        </p:txBody>
      </p:sp>
      <p:sp>
        <p:nvSpPr>
          <p:cNvPr id="10" name="TextBox 9">
            <a:extLst>
              <a:ext uri="{FF2B5EF4-FFF2-40B4-BE49-F238E27FC236}">
                <a16:creationId xmlns:a16="http://schemas.microsoft.com/office/drawing/2014/main" id="{C2F07EBF-FBB8-42A3-9A49-A48B068F3C3A}"/>
              </a:ext>
            </a:extLst>
          </p:cNvPr>
          <p:cNvSpPr txBox="1"/>
          <p:nvPr/>
        </p:nvSpPr>
        <p:spPr>
          <a:xfrm>
            <a:off x="1404330" y="4560810"/>
            <a:ext cx="10611416" cy="1200329"/>
          </a:xfrm>
          <a:prstGeom prst="rect">
            <a:avLst/>
          </a:prstGeom>
          <a:noFill/>
        </p:spPr>
        <p:txBody>
          <a:bodyPr wrap="square" rtlCol="0">
            <a:spAutoFit/>
          </a:bodyPr>
          <a:lstStyle/>
          <a:p>
            <a:pPr algn="l"/>
            <a:r>
              <a:rPr lang="en-GB" b="0" i="0" dirty="0">
                <a:solidFill>
                  <a:srgbClr val="003E50"/>
                </a:solidFill>
                <a:effectLst/>
                <a:latin typeface="Montserrat" pitchFamily="2" charset="0"/>
              </a:rPr>
              <a:t>By using the --branches=* flag, we are making Git return the history of all commits for all the branches in that repository.</a:t>
            </a:r>
          </a:p>
          <a:p>
            <a:pPr algn="l"/>
            <a:endParaRPr lang="en-GB" dirty="0">
              <a:solidFill>
                <a:srgbClr val="003E50"/>
              </a:solidFill>
              <a:latin typeface="Montserrat" pitchFamily="2" charset="0"/>
            </a:endParaRPr>
          </a:p>
          <a:p>
            <a:pPr algn="l"/>
            <a:r>
              <a:rPr lang="en-GB" b="0" i="0" dirty="0">
                <a:solidFill>
                  <a:srgbClr val="003E50"/>
                </a:solidFill>
                <a:effectLst/>
                <a:latin typeface="Montserrat" pitchFamily="2" charset="0"/>
              </a:rPr>
              <a:t>To get the data for a specific branch, the log command would need to be used like this:</a:t>
            </a:r>
          </a:p>
        </p:txBody>
      </p:sp>
      <p:sp>
        <p:nvSpPr>
          <p:cNvPr id="14" name="TextBox 13">
            <a:extLst>
              <a:ext uri="{FF2B5EF4-FFF2-40B4-BE49-F238E27FC236}">
                <a16:creationId xmlns:a16="http://schemas.microsoft.com/office/drawing/2014/main" id="{CFA24897-FBDF-4FFF-98DD-260D1DE4A790}"/>
              </a:ext>
            </a:extLst>
          </p:cNvPr>
          <p:cNvSpPr txBox="1"/>
          <p:nvPr/>
        </p:nvSpPr>
        <p:spPr>
          <a:xfrm>
            <a:off x="1404330" y="5825620"/>
            <a:ext cx="10058338" cy="646331"/>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 git log [BRANCH_NAME]</a:t>
            </a:r>
          </a:p>
          <a:p>
            <a:r>
              <a:rPr lang="en-GB" dirty="0">
                <a:solidFill>
                  <a:schemeClr val="bg1"/>
                </a:solidFill>
                <a:latin typeface="Courier New" panose="02070309020205020404" pitchFamily="49" charset="0"/>
                <a:cs typeface="Courier New" panose="02070309020205020404" pitchFamily="49" charset="0"/>
              </a:rPr>
              <a:t>git log main</a:t>
            </a:r>
          </a:p>
        </p:txBody>
      </p:sp>
    </p:spTree>
    <p:extLst>
      <p:ext uri="{BB962C8B-B14F-4D97-AF65-F5344CB8AC3E}">
        <p14:creationId xmlns:p14="http://schemas.microsoft.com/office/powerpoint/2010/main" val="1539666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6EB37-D577-40C7-83CC-80378B36A97A}"/>
              </a:ext>
            </a:extLst>
          </p:cNvPr>
          <p:cNvSpPr>
            <a:spLocks noGrp="1"/>
          </p:cNvSpPr>
          <p:nvPr>
            <p:ph type="body" sz="quarter" idx="14"/>
          </p:nvPr>
        </p:nvSpPr>
        <p:spPr>
          <a:xfrm>
            <a:off x="1251929" y="377825"/>
            <a:ext cx="9863994" cy="495586"/>
          </a:xfrm>
        </p:spPr>
        <p:txBody>
          <a:bodyPr/>
          <a:lstStyle/>
          <a:p>
            <a:pPr algn="l"/>
            <a:r>
              <a:rPr lang="en-GB" b="1" i="0" dirty="0">
                <a:solidFill>
                  <a:srgbClr val="004050"/>
                </a:solidFill>
                <a:effectLst/>
                <a:latin typeface="Montserrat Black" panose="00000A00000000000000" pitchFamily="2" charset="0"/>
              </a:rPr>
              <a:t>Reverting to a previous commit with revert</a:t>
            </a:r>
            <a:endParaRPr lang="en-GB" dirty="0">
              <a:latin typeface="Montserrat Black" panose="00000A00000000000000" pitchFamily="2" charset="0"/>
            </a:endParaRPr>
          </a:p>
        </p:txBody>
      </p:sp>
      <p:sp>
        <p:nvSpPr>
          <p:cNvPr id="5" name="TextBox 4">
            <a:extLst>
              <a:ext uri="{FF2B5EF4-FFF2-40B4-BE49-F238E27FC236}">
                <a16:creationId xmlns:a16="http://schemas.microsoft.com/office/drawing/2014/main" id="{BBFB8753-B353-4526-A50B-C06BD3A1800F}"/>
              </a:ext>
            </a:extLst>
          </p:cNvPr>
          <p:cNvSpPr txBox="1"/>
          <p:nvPr/>
        </p:nvSpPr>
        <p:spPr>
          <a:xfrm>
            <a:off x="1490468" y="1435661"/>
            <a:ext cx="10058338" cy="1200329"/>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 875f31e (HEAD -&gt; main) fourth commit</a:t>
            </a:r>
          </a:p>
          <a:p>
            <a:r>
              <a:rPr lang="en-GB" dirty="0">
                <a:solidFill>
                  <a:schemeClr val="bg1"/>
                </a:solidFill>
                <a:latin typeface="Courier New" panose="02070309020205020404" pitchFamily="49" charset="0"/>
                <a:cs typeface="Courier New" panose="02070309020205020404" pitchFamily="49" charset="0"/>
              </a:rPr>
              <a:t> 483856a third commit </a:t>
            </a:r>
          </a:p>
          <a:p>
            <a:r>
              <a:rPr lang="en-GB" dirty="0">
                <a:solidFill>
                  <a:schemeClr val="bg1"/>
                </a:solidFill>
                <a:latin typeface="Courier New" panose="02070309020205020404" pitchFamily="49" charset="0"/>
                <a:cs typeface="Courier New" panose="02070309020205020404" pitchFamily="49" charset="0"/>
              </a:rPr>
              <a:t> 2dd011d second commit</a:t>
            </a:r>
          </a:p>
          <a:p>
            <a:r>
              <a:rPr lang="en-GB" dirty="0">
                <a:solidFill>
                  <a:schemeClr val="bg1"/>
                </a:solidFill>
                <a:latin typeface="Courier New" panose="02070309020205020404" pitchFamily="49" charset="0"/>
                <a:cs typeface="Courier New" panose="02070309020205020404" pitchFamily="49" charset="0"/>
              </a:rPr>
              <a:t> bcabb84 first</a:t>
            </a:r>
          </a:p>
        </p:txBody>
      </p:sp>
      <p:sp>
        <p:nvSpPr>
          <p:cNvPr id="8" name="TextBox 7">
            <a:extLst>
              <a:ext uri="{FF2B5EF4-FFF2-40B4-BE49-F238E27FC236}">
                <a16:creationId xmlns:a16="http://schemas.microsoft.com/office/drawing/2014/main" id="{FF581F9B-B09D-411A-BB0D-9ADE85F140AA}"/>
              </a:ext>
            </a:extLst>
          </p:cNvPr>
          <p:cNvSpPr txBox="1"/>
          <p:nvPr/>
        </p:nvSpPr>
        <p:spPr>
          <a:xfrm>
            <a:off x="1404330" y="949558"/>
            <a:ext cx="10611416" cy="461024"/>
          </a:xfrm>
          <a:prstGeom prst="rect">
            <a:avLst/>
          </a:prstGeom>
          <a:noFill/>
        </p:spPr>
        <p:txBody>
          <a:bodyPr wrap="square" rtlCol="0">
            <a:spAutoFit/>
          </a:bodyPr>
          <a:lstStyle/>
          <a:p>
            <a:pPr algn="l">
              <a:lnSpc>
                <a:spcPct val="150000"/>
              </a:lnSpc>
            </a:pPr>
            <a:r>
              <a:rPr lang="en-GB" b="0" i="0" dirty="0">
                <a:solidFill>
                  <a:srgbClr val="003E50"/>
                </a:solidFill>
                <a:effectLst/>
                <a:latin typeface="Montserrat" pitchFamily="2" charset="0"/>
              </a:rPr>
              <a:t>Let's assume that your </a:t>
            </a:r>
            <a:r>
              <a:rPr lang="en-GB" b="0" i="0" dirty="0">
                <a:solidFill>
                  <a:schemeClr val="accent2">
                    <a:lumMod val="60000"/>
                    <a:lumOff val="40000"/>
                  </a:schemeClr>
                </a:solidFill>
                <a:effectLst/>
                <a:latin typeface="Montserrat" pitchFamily="2" charset="0"/>
              </a:rPr>
              <a:t>git log --</a:t>
            </a:r>
            <a:r>
              <a:rPr lang="en-GB" b="0" i="0" dirty="0" err="1">
                <a:solidFill>
                  <a:schemeClr val="accent2">
                    <a:lumMod val="60000"/>
                    <a:lumOff val="40000"/>
                  </a:schemeClr>
                </a:solidFill>
                <a:effectLst/>
                <a:latin typeface="Montserrat" pitchFamily="2" charset="0"/>
              </a:rPr>
              <a:t>oneline</a:t>
            </a:r>
            <a:r>
              <a:rPr lang="en-GB" b="0" i="0" dirty="0">
                <a:solidFill>
                  <a:srgbClr val="212529"/>
                </a:solidFill>
                <a:effectLst/>
                <a:latin typeface="Montserrat" pitchFamily="2" charset="0"/>
              </a:rPr>
              <a:t> </a:t>
            </a:r>
            <a:r>
              <a:rPr lang="en-GB" b="0" i="0" dirty="0">
                <a:solidFill>
                  <a:srgbClr val="003E50"/>
                </a:solidFill>
                <a:effectLst/>
                <a:latin typeface="Montserrat" pitchFamily="2" charset="0"/>
              </a:rPr>
              <a:t>looks similar to this:</a:t>
            </a:r>
          </a:p>
        </p:txBody>
      </p:sp>
      <p:sp>
        <p:nvSpPr>
          <p:cNvPr id="7" name="TextBox 6">
            <a:extLst>
              <a:ext uri="{FF2B5EF4-FFF2-40B4-BE49-F238E27FC236}">
                <a16:creationId xmlns:a16="http://schemas.microsoft.com/office/drawing/2014/main" id="{6EDEB1DD-49FE-4751-A269-740CB08F49BA}"/>
              </a:ext>
            </a:extLst>
          </p:cNvPr>
          <p:cNvSpPr txBox="1"/>
          <p:nvPr/>
        </p:nvSpPr>
        <p:spPr>
          <a:xfrm>
            <a:off x="1404330" y="2585037"/>
            <a:ext cx="10611416" cy="369332"/>
          </a:xfrm>
          <a:prstGeom prst="rect">
            <a:avLst/>
          </a:prstGeom>
          <a:noFill/>
        </p:spPr>
        <p:txBody>
          <a:bodyPr wrap="square" rtlCol="0">
            <a:spAutoFit/>
          </a:bodyPr>
          <a:lstStyle/>
          <a:p>
            <a:pPr algn="l"/>
            <a:r>
              <a:rPr lang="en-GB" b="0" i="0" dirty="0">
                <a:solidFill>
                  <a:srgbClr val="003E50"/>
                </a:solidFill>
                <a:effectLst/>
                <a:latin typeface="Montserrat" pitchFamily="2" charset="0"/>
              </a:rPr>
              <a:t>If we execute:</a:t>
            </a:r>
          </a:p>
        </p:txBody>
      </p:sp>
      <p:sp>
        <p:nvSpPr>
          <p:cNvPr id="10" name="TextBox 9">
            <a:extLst>
              <a:ext uri="{FF2B5EF4-FFF2-40B4-BE49-F238E27FC236}">
                <a16:creationId xmlns:a16="http://schemas.microsoft.com/office/drawing/2014/main" id="{C2F07EBF-FBB8-42A3-9A49-A48B068F3C3A}"/>
              </a:ext>
            </a:extLst>
          </p:cNvPr>
          <p:cNvSpPr txBox="1"/>
          <p:nvPr/>
        </p:nvSpPr>
        <p:spPr>
          <a:xfrm>
            <a:off x="1404330" y="3428574"/>
            <a:ext cx="10611416" cy="2308324"/>
          </a:xfrm>
          <a:prstGeom prst="rect">
            <a:avLst/>
          </a:prstGeom>
          <a:noFill/>
        </p:spPr>
        <p:txBody>
          <a:bodyPr wrap="square" rtlCol="0">
            <a:spAutoFit/>
          </a:bodyPr>
          <a:lstStyle/>
          <a:p>
            <a:pPr algn="l"/>
            <a:r>
              <a:rPr lang="en-GB" b="0" i="0" dirty="0">
                <a:solidFill>
                  <a:srgbClr val="003E50"/>
                </a:solidFill>
                <a:effectLst/>
                <a:latin typeface="Montserrat" pitchFamily="2" charset="0"/>
              </a:rPr>
              <a:t>Git will create a new commit, which will do the opposite of the previous commit (for example, if you added a piece of code you didn't need, the revert would create a commit deleting this piece of code). You can also use revert to go back to a specific SHA-1 (483856a for example).</a:t>
            </a:r>
          </a:p>
          <a:p>
            <a:pPr algn="l"/>
            <a:endParaRPr lang="en-GB" dirty="0">
              <a:solidFill>
                <a:srgbClr val="003E50"/>
              </a:solidFill>
              <a:latin typeface="Montserrat" pitchFamily="2" charset="0"/>
            </a:endParaRPr>
          </a:p>
          <a:p>
            <a:pPr algn="l"/>
            <a:r>
              <a:rPr lang="en-GB" b="0" i="0" dirty="0">
                <a:solidFill>
                  <a:srgbClr val="003E50"/>
                </a:solidFill>
                <a:effectLst/>
                <a:latin typeface="Montserrat" pitchFamily="2" charset="0"/>
              </a:rPr>
              <a:t>The history will still contain the fourth commit, but it's changes will be undone. Using revert allows us to use the same branch and is considered a better solution for reverting than git reset.</a:t>
            </a:r>
          </a:p>
        </p:txBody>
      </p:sp>
      <p:sp>
        <p:nvSpPr>
          <p:cNvPr id="12" name="TextBox 11">
            <a:extLst>
              <a:ext uri="{FF2B5EF4-FFF2-40B4-BE49-F238E27FC236}">
                <a16:creationId xmlns:a16="http://schemas.microsoft.com/office/drawing/2014/main" id="{23266605-170B-421F-9744-BEC874690A17}"/>
              </a:ext>
            </a:extLst>
          </p:cNvPr>
          <p:cNvSpPr txBox="1"/>
          <p:nvPr/>
        </p:nvSpPr>
        <p:spPr>
          <a:xfrm>
            <a:off x="1490468" y="2954369"/>
            <a:ext cx="10058338" cy="369332"/>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git revert HEAD</a:t>
            </a:r>
          </a:p>
        </p:txBody>
      </p:sp>
    </p:spTree>
    <p:extLst>
      <p:ext uri="{BB962C8B-B14F-4D97-AF65-F5344CB8AC3E}">
        <p14:creationId xmlns:p14="http://schemas.microsoft.com/office/powerpoint/2010/main" val="1082377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6EB37-D577-40C7-83CC-80378B36A97A}"/>
              </a:ext>
            </a:extLst>
          </p:cNvPr>
          <p:cNvSpPr>
            <a:spLocks noGrp="1"/>
          </p:cNvSpPr>
          <p:nvPr>
            <p:ph type="body" sz="quarter" idx="10"/>
          </p:nvPr>
        </p:nvSpPr>
        <p:spPr/>
        <p:txBody>
          <a:bodyPr/>
          <a:lstStyle/>
          <a:p>
            <a:pPr algn="l"/>
            <a:r>
              <a:rPr lang="en-GB" b="1" i="0" dirty="0">
                <a:solidFill>
                  <a:srgbClr val="004050"/>
                </a:solidFill>
                <a:effectLst/>
                <a:latin typeface="Montserrat Black" panose="00000A00000000000000" pitchFamily="2" charset="0"/>
              </a:rPr>
              <a:t>Reverting with reset</a:t>
            </a:r>
            <a:endParaRPr lang="en-GB" dirty="0">
              <a:latin typeface="Montserrat Black" panose="00000A00000000000000" pitchFamily="2" charset="0"/>
            </a:endParaRPr>
          </a:p>
        </p:txBody>
      </p:sp>
      <p:sp>
        <p:nvSpPr>
          <p:cNvPr id="3" name="Text Placeholder 2">
            <a:extLst>
              <a:ext uri="{FF2B5EF4-FFF2-40B4-BE49-F238E27FC236}">
                <a16:creationId xmlns:a16="http://schemas.microsoft.com/office/drawing/2014/main" id="{1C7AD0ED-B8C9-B37C-32F7-D7029BF12039}"/>
              </a:ext>
            </a:extLst>
          </p:cNvPr>
          <p:cNvSpPr>
            <a:spLocks noGrp="1"/>
          </p:cNvSpPr>
          <p:nvPr>
            <p:ph type="body" sz="quarter" idx="11"/>
          </p:nvPr>
        </p:nvSpPr>
        <p:spPr/>
        <p:txBody>
          <a:bodyPr/>
          <a:lstStyle/>
          <a:p>
            <a:endParaRPr lang="en-GB"/>
          </a:p>
        </p:txBody>
      </p:sp>
      <p:sp>
        <p:nvSpPr>
          <p:cNvPr id="5" name="TextBox 4">
            <a:extLst>
              <a:ext uri="{FF2B5EF4-FFF2-40B4-BE49-F238E27FC236}">
                <a16:creationId xmlns:a16="http://schemas.microsoft.com/office/drawing/2014/main" id="{BBFB8753-B353-4526-A50B-C06BD3A1800F}"/>
              </a:ext>
            </a:extLst>
          </p:cNvPr>
          <p:cNvSpPr txBox="1"/>
          <p:nvPr/>
        </p:nvSpPr>
        <p:spPr>
          <a:xfrm>
            <a:off x="5213641" y="1435661"/>
            <a:ext cx="6075106" cy="369332"/>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git reset --hard 483856a</a:t>
            </a:r>
          </a:p>
        </p:txBody>
      </p:sp>
      <p:sp>
        <p:nvSpPr>
          <p:cNvPr id="8" name="TextBox 7">
            <a:extLst>
              <a:ext uri="{FF2B5EF4-FFF2-40B4-BE49-F238E27FC236}">
                <a16:creationId xmlns:a16="http://schemas.microsoft.com/office/drawing/2014/main" id="{FF581F9B-B09D-411A-BB0D-9ADE85F140AA}"/>
              </a:ext>
            </a:extLst>
          </p:cNvPr>
          <p:cNvSpPr txBox="1"/>
          <p:nvPr/>
        </p:nvSpPr>
        <p:spPr>
          <a:xfrm>
            <a:off x="5108895" y="523753"/>
            <a:ext cx="6906851" cy="646331"/>
          </a:xfrm>
          <a:prstGeom prst="rect">
            <a:avLst/>
          </a:prstGeom>
          <a:noFill/>
        </p:spPr>
        <p:txBody>
          <a:bodyPr wrap="square" rtlCol="0">
            <a:spAutoFit/>
          </a:bodyPr>
          <a:lstStyle/>
          <a:p>
            <a:pPr algn="l"/>
            <a:r>
              <a:rPr lang="en-GB" b="0" i="0" dirty="0">
                <a:solidFill>
                  <a:srgbClr val="003E50"/>
                </a:solidFill>
                <a:effectLst/>
                <a:latin typeface="Montserrat" pitchFamily="2" charset="0"/>
              </a:rPr>
              <a:t>Instead of using git revert in this situation above, we could have used:</a:t>
            </a:r>
          </a:p>
        </p:txBody>
      </p:sp>
      <p:sp>
        <p:nvSpPr>
          <p:cNvPr id="10" name="TextBox 9">
            <a:extLst>
              <a:ext uri="{FF2B5EF4-FFF2-40B4-BE49-F238E27FC236}">
                <a16:creationId xmlns:a16="http://schemas.microsoft.com/office/drawing/2014/main" id="{C2F07EBF-FBB8-42A3-9A49-A48B068F3C3A}"/>
              </a:ext>
            </a:extLst>
          </p:cNvPr>
          <p:cNvSpPr txBox="1"/>
          <p:nvPr/>
        </p:nvSpPr>
        <p:spPr>
          <a:xfrm>
            <a:off x="5108895" y="2156366"/>
            <a:ext cx="6906851" cy="4524315"/>
          </a:xfrm>
          <a:prstGeom prst="rect">
            <a:avLst/>
          </a:prstGeom>
          <a:noFill/>
        </p:spPr>
        <p:txBody>
          <a:bodyPr wrap="square" rtlCol="0">
            <a:spAutoFit/>
          </a:bodyPr>
          <a:lstStyle/>
          <a:p>
            <a:pPr algn="l"/>
            <a:r>
              <a:rPr lang="en-GB" b="0" i="0" dirty="0">
                <a:solidFill>
                  <a:srgbClr val="003E50"/>
                </a:solidFill>
                <a:effectLst/>
                <a:latin typeface="Montserrat" pitchFamily="2" charset="0"/>
              </a:rPr>
              <a:t>This command will return the state to the selected commit (483856a third commit).</a:t>
            </a:r>
          </a:p>
          <a:p>
            <a:pPr algn="l"/>
            <a:endParaRPr lang="en-GB" dirty="0">
              <a:solidFill>
                <a:srgbClr val="003E50"/>
              </a:solidFill>
              <a:latin typeface="Montserrat" pitchFamily="2" charset="0"/>
            </a:endParaRPr>
          </a:p>
          <a:p>
            <a:pPr algn="l"/>
            <a:r>
              <a:rPr lang="en-GB" b="0" i="0" dirty="0">
                <a:solidFill>
                  <a:srgbClr val="003E50"/>
                </a:solidFill>
                <a:effectLst/>
                <a:latin typeface="Montserrat" pitchFamily="2" charset="0"/>
              </a:rPr>
              <a:t>The difference between this and </a:t>
            </a:r>
            <a:r>
              <a:rPr lang="en-GB" b="1" i="0" dirty="0">
                <a:solidFill>
                  <a:srgbClr val="003E50"/>
                </a:solidFill>
                <a:effectLst/>
                <a:latin typeface="Montserrat" pitchFamily="2" charset="0"/>
              </a:rPr>
              <a:t>git revert </a:t>
            </a:r>
            <a:r>
              <a:rPr lang="en-GB" b="0" i="0" dirty="0">
                <a:solidFill>
                  <a:srgbClr val="003E50"/>
                </a:solidFill>
                <a:effectLst/>
                <a:latin typeface="Montserrat" pitchFamily="2" charset="0"/>
              </a:rPr>
              <a:t>is that now the Git history will no longer contain the fourth commit, and work would continue as if the fourth commit never happened.</a:t>
            </a:r>
          </a:p>
          <a:p>
            <a:pPr algn="l"/>
            <a:endParaRPr lang="en-GB" dirty="0">
              <a:solidFill>
                <a:srgbClr val="003E50"/>
              </a:solidFill>
              <a:latin typeface="Montserrat" pitchFamily="2" charset="0"/>
            </a:endParaRPr>
          </a:p>
          <a:p>
            <a:pPr algn="l"/>
            <a:r>
              <a:rPr lang="en-GB" b="0" i="0" dirty="0">
                <a:solidFill>
                  <a:srgbClr val="003E50"/>
                </a:solidFill>
                <a:effectLst/>
                <a:latin typeface="Montserrat" pitchFamily="2" charset="0"/>
              </a:rPr>
              <a:t>However, not having the commit reflected in the commit history can cause complications when working with a shared remote repository; if the reset happened to a commit that is already shared with others, and we tried to push some changes afterwards, Git would throw an error; this is because it would think that our local Git history isn't up to date. In these scenarios, it's more appropriate to use the revert strategy.</a:t>
            </a:r>
          </a:p>
        </p:txBody>
      </p:sp>
    </p:spTree>
    <p:extLst>
      <p:ext uri="{BB962C8B-B14F-4D97-AF65-F5344CB8AC3E}">
        <p14:creationId xmlns:p14="http://schemas.microsoft.com/office/powerpoint/2010/main" val="2145090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67A7CD-9E0C-4696-8D24-0D14416D1AFD}"/>
              </a:ext>
            </a:extLst>
          </p:cNvPr>
          <p:cNvSpPr>
            <a:spLocks noGrp="1"/>
          </p:cNvSpPr>
          <p:nvPr>
            <p:ph type="ctrTitle"/>
          </p:nvPr>
        </p:nvSpPr>
        <p:spPr/>
        <p:txBody>
          <a:bodyPr/>
          <a:lstStyle/>
          <a:p>
            <a:r>
              <a:rPr lang="en-GB" dirty="0">
                <a:latin typeface="Montserrat Black" panose="00000A00000000000000" pitchFamily="2" charset="0"/>
              </a:rPr>
              <a:t>Git Branching workflow example</a:t>
            </a:r>
            <a:br>
              <a:rPr lang="en-GB" dirty="0">
                <a:latin typeface="Montserrat Black" panose="00000A00000000000000" pitchFamily="2" charset="0"/>
              </a:rPr>
            </a:br>
            <a:endParaRPr lang="en-GB" dirty="0"/>
          </a:p>
        </p:txBody>
      </p:sp>
    </p:spTree>
    <p:extLst>
      <p:ext uri="{BB962C8B-B14F-4D97-AF65-F5344CB8AC3E}">
        <p14:creationId xmlns:p14="http://schemas.microsoft.com/office/powerpoint/2010/main" val="3041622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9C9864-D3BC-4333-9412-92BD023D2788}"/>
              </a:ext>
            </a:extLst>
          </p:cNvPr>
          <p:cNvSpPr>
            <a:spLocks noGrp="1"/>
          </p:cNvSpPr>
          <p:nvPr>
            <p:ph type="body" sz="quarter" idx="10"/>
          </p:nvPr>
        </p:nvSpPr>
        <p:spPr/>
        <p:txBody>
          <a:bodyPr/>
          <a:lstStyle/>
          <a:p>
            <a:r>
              <a:rPr lang="en-GB" b="1" i="0" dirty="0">
                <a:solidFill>
                  <a:schemeClr val="bg1"/>
                </a:solidFill>
                <a:effectLst/>
                <a:latin typeface="Montserrat" pitchFamily="2" charset="0"/>
              </a:rPr>
              <a:t>Git Branching Workflow Example</a:t>
            </a:r>
          </a:p>
          <a:p>
            <a:endParaRPr lang="en-GB" dirty="0">
              <a:solidFill>
                <a:schemeClr val="bg1"/>
              </a:solidFill>
            </a:endParaRPr>
          </a:p>
        </p:txBody>
      </p:sp>
      <p:sp>
        <p:nvSpPr>
          <p:cNvPr id="4" name="TextBox 3">
            <a:extLst>
              <a:ext uri="{FF2B5EF4-FFF2-40B4-BE49-F238E27FC236}">
                <a16:creationId xmlns:a16="http://schemas.microsoft.com/office/drawing/2014/main" id="{C4CE886E-8D79-41DD-BEDE-1110730D9754}"/>
              </a:ext>
            </a:extLst>
          </p:cNvPr>
          <p:cNvSpPr txBox="1"/>
          <p:nvPr/>
        </p:nvSpPr>
        <p:spPr>
          <a:xfrm>
            <a:off x="5037138" y="1064242"/>
            <a:ext cx="6826208" cy="5016758"/>
          </a:xfrm>
          <a:prstGeom prst="rect">
            <a:avLst/>
          </a:prstGeom>
          <a:noFill/>
        </p:spPr>
        <p:txBody>
          <a:bodyPr wrap="square" rtlCol="0">
            <a:spAutoFit/>
          </a:bodyPr>
          <a:lstStyle/>
          <a:p>
            <a:pPr algn="l"/>
            <a:r>
              <a:rPr lang="en-GB" sz="2000" b="0" i="0" dirty="0">
                <a:solidFill>
                  <a:srgbClr val="212529"/>
                </a:solidFill>
                <a:effectLst/>
                <a:latin typeface="Montserrat" pitchFamily="2" charset="0"/>
              </a:rPr>
              <a:t>This is an example of a workflow using Git.</a:t>
            </a:r>
          </a:p>
          <a:p>
            <a:pPr algn="l"/>
            <a:endParaRPr lang="en-GB" sz="2000" dirty="0">
              <a:solidFill>
                <a:srgbClr val="212529"/>
              </a:solidFill>
              <a:latin typeface="Montserrat" pitchFamily="2" charset="0"/>
            </a:endParaRPr>
          </a:p>
          <a:p>
            <a:pPr algn="l"/>
            <a:r>
              <a:rPr lang="en-GB" sz="2000" b="0" i="0" dirty="0">
                <a:solidFill>
                  <a:srgbClr val="212529"/>
                </a:solidFill>
                <a:effectLst/>
                <a:latin typeface="Montserrat" pitchFamily="2" charset="0"/>
              </a:rPr>
              <a:t>The two main branches that exist are the </a:t>
            </a:r>
            <a:r>
              <a:rPr lang="en-GB" sz="2000" b="0" i="0" dirty="0">
                <a:solidFill>
                  <a:srgbClr val="0070C0"/>
                </a:solidFill>
                <a:effectLst/>
                <a:latin typeface="Montserrat" pitchFamily="2" charset="0"/>
              </a:rPr>
              <a:t>develop</a:t>
            </a:r>
            <a:r>
              <a:rPr lang="en-GB" sz="2000" b="0" i="0" dirty="0">
                <a:solidFill>
                  <a:srgbClr val="212529"/>
                </a:solidFill>
                <a:effectLst/>
                <a:latin typeface="Montserrat" pitchFamily="2" charset="0"/>
              </a:rPr>
              <a:t> and </a:t>
            </a:r>
            <a:r>
              <a:rPr lang="en-GB" sz="2000" b="0" i="0" dirty="0">
                <a:solidFill>
                  <a:srgbClr val="0070C0"/>
                </a:solidFill>
                <a:effectLst/>
                <a:latin typeface="Montserrat" pitchFamily="2" charset="0"/>
              </a:rPr>
              <a:t>main</a:t>
            </a:r>
            <a:r>
              <a:rPr lang="en-GB" sz="2000" b="0" i="0" dirty="0">
                <a:solidFill>
                  <a:srgbClr val="212529"/>
                </a:solidFill>
                <a:effectLst/>
                <a:latin typeface="Montserrat" pitchFamily="2" charset="0"/>
              </a:rPr>
              <a:t> branches.</a:t>
            </a:r>
          </a:p>
          <a:p>
            <a:pPr algn="l"/>
            <a:endParaRPr lang="en-GB" sz="2000" dirty="0">
              <a:solidFill>
                <a:srgbClr val="212529"/>
              </a:solidFill>
              <a:latin typeface="Montserrat" pitchFamily="2" charset="0"/>
            </a:endParaRPr>
          </a:p>
          <a:p>
            <a:pPr algn="l"/>
            <a:r>
              <a:rPr lang="en-GB" sz="2000" b="1" i="0" dirty="0">
                <a:solidFill>
                  <a:srgbClr val="004050"/>
                </a:solidFill>
                <a:effectLst/>
                <a:latin typeface="Montserrat" pitchFamily="2" charset="0"/>
              </a:rPr>
              <a:t>New Application Features</a:t>
            </a:r>
          </a:p>
          <a:p>
            <a:pPr algn="l"/>
            <a:r>
              <a:rPr lang="en-GB" sz="2000" b="0" i="0" dirty="0">
                <a:solidFill>
                  <a:srgbClr val="212529"/>
                </a:solidFill>
                <a:effectLst/>
                <a:latin typeface="Montserrat" pitchFamily="2" charset="0"/>
              </a:rPr>
              <a:t>Conventionally, new features are to be created in feature branches from the develop branch, and, once the feature has been developed, the code can be reviewed by a peer in a Pull Request and deployed to a test environment for Integration or User Acceptance Testing.</a:t>
            </a:r>
          </a:p>
          <a:p>
            <a:pPr algn="l"/>
            <a:endParaRPr lang="en-GB" sz="2000" dirty="0">
              <a:solidFill>
                <a:srgbClr val="212529"/>
              </a:solidFill>
              <a:latin typeface="Montserrat" pitchFamily="2" charset="0"/>
            </a:endParaRPr>
          </a:p>
          <a:p>
            <a:pPr algn="l"/>
            <a:r>
              <a:rPr lang="en-GB" sz="2000" b="0" i="0" dirty="0">
                <a:solidFill>
                  <a:srgbClr val="212529"/>
                </a:solidFill>
                <a:effectLst/>
                <a:latin typeface="Montserrat" pitchFamily="2" charset="0"/>
              </a:rPr>
              <a:t>If all testing and reviews pass, the </a:t>
            </a:r>
            <a:r>
              <a:rPr lang="en-GB" sz="2000" b="0" i="0" dirty="0">
                <a:solidFill>
                  <a:schemeClr val="accent6">
                    <a:lumMod val="75000"/>
                  </a:schemeClr>
                </a:solidFill>
                <a:effectLst/>
                <a:latin typeface="Montserrat" pitchFamily="2" charset="0"/>
              </a:rPr>
              <a:t>Pull Request </a:t>
            </a:r>
            <a:r>
              <a:rPr lang="en-GB" sz="2000" b="0" i="0" dirty="0">
                <a:solidFill>
                  <a:srgbClr val="212529"/>
                </a:solidFill>
                <a:effectLst/>
                <a:latin typeface="Montserrat" pitchFamily="2" charset="0"/>
              </a:rPr>
              <a:t>can be approved and merged into the </a:t>
            </a:r>
            <a:r>
              <a:rPr lang="en-GB" sz="2000" b="0" i="0" dirty="0">
                <a:solidFill>
                  <a:srgbClr val="0070C0"/>
                </a:solidFill>
                <a:effectLst/>
                <a:latin typeface="Montserrat" pitchFamily="2" charset="0"/>
              </a:rPr>
              <a:t>develop</a:t>
            </a:r>
            <a:r>
              <a:rPr lang="en-GB" sz="2000" b="0" i="0" dirty="0">
                <a:solidFill>
                  <a:srgbClr val="212529"/>
                </a:solidFill>
                <a:effectLst/>
                <a:latin typeface="Montserrat" pitchFamily="2" charset="0"/>
              </a:rPr>
              <a:t> branch.</a:t>
            </a:r>
          </a:p>
          <a:p>
            <a:pPr algn="l"/>
            <a:endParaRPr lang="en-GB" sz="2000" b="0" i="0" dirty="0">
              <a:solidFill>
                <a:srgbClr val="212529"/>
              </a:solidFill>
              <a:effectLst/>
              <a:latin typeface="Montserrat" pitchFamily="2" charset="0"/>
            </a:endParaRPr>
          </a:p>
        </p:txBody>
      </p:sp>
    </p:spTree>
    <p:extLst>
      <p:ext uri="{BB962C8B-B14F-4D97-AF65-F5344CB8AC3E}">
        <p14:creationId xmlns:p14="http://schemas.microsoft.com/office/powerpoint/2010/main" val="998274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Workflow">
            <a:extLst>
              <a:ext uri="{FF2B5EF4-FFF2-40B4-BE49-F238E27FC236}">
                <a16:creationId xmlns:a16="http://schemas.microsoft.com/office/drawing/2014/main" id="{D3027B61-998E-49AD-AFEE-9A93B728A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3417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DB02F-B002-44FD-8407-593AC1266EA7}"/>
              </a:ext>
            </a:extLst>
          </p:cNvPr>
          <p:cNvSpPr txBox="1"/>
          <p:nvPr/>
        </p:nvSpPr>
        <p:spPr>
          <a:xfrm>
            <a:off x="5037137" y="766732"/>
            <a:ext cx="6591182" cy="6186309"/>
          </a:xfrm>
          <a:prstGeom prst="rect">
            <a:avLst/>
          </a:prstGeom>
          <a:noFill/>
        </p:spPr>
        <p:txBody>
          <a:bodyPr wrap="square" rtlCol="0">
            <a:spAutoFit/>
          </a:bodyPr>
          <a:lstStyle/>
          <a:p>
            <a:pPr algn="l"/>
            <a:r>
              <a:rPr lang="en-GB" b="0" i="0" dirty="0">
                <a:solidFill>
                  <a:srgbClr val="212529"/>
                </a:solidFill>
                <a:effectLst/>
                <a:latin typeface="Montserrat" pitchFamily="2" charset="0"/>
              </a:rPr>
              <a:t>When there is a release approaching, a </a:t>
            </a:r>
            <a:r>
              <a:rPr lang="en-GB" dirty="0">
                <a:solidFill>
                  <a:srgbClr val="0070C0"/>
                </a:solidFill>
                <a:latin typeface="Montserrat" pitchFamily="2" charset="0"/>
              </a:rPr>
              <a:t>release candidate </a:t>
            </a:r>
            <a:r>
              <a:rPr lang="en-GB" b="0" i="0" dirty="0">
                <a:solidFill>
                  <a:srgbClr val="212529"/>
                </a:solidFill>
                <a:effectLst/>
                <a:latin typeface="Montserrat" pitchFamily="2" charset="0"/>
              </a:rPr>
              <a:t>branch can be made.</a:t>
            </a:r>
          </a:p>
          <a:p>
            <a:pPr algn="l"/>
            <a:endParaRPr lang="en-GB" b="0" i="0" dirty="0">
              <a:solidFill>
                <a:srgbClr val="212529"/>
              </a:solidFill>
              <a:effectLst/>
              <a:latin typeface="Montserrat" pitchFamily="2" charset="0"/>
            </a:endParaRPr>
          </a:p>
          <a:p>
            <a:pPr algn="l"/>
            <a:r>
              <a:rPr lang="en-GB" b="0" i="0" dirty="0">
                <a:solidFill>
                  <a:srgbClr val="212529"/>
                </a:solidFill>
                <a:effectLst/>
                <a:latin typeface="Montserrat" pitchFamily="2" charset="0"/>
              </a:rPr>
              <a:t>On this new branch, further testing of all the new features working together can take place, and more commits can be made on this branch to amend any issues.</a:t>
            </a:r>
          </a:p>
          <a:p>
            <a:pPr algn="l"/>
            <a:endParaRPr lang="en-GB" b="0" i="0" dirty="0">
              <a:solidFill>
                <a:srgbClr val="212529"/>
              </a:solidFill>
              <a:effectLst/>
              <a:latin typeface="Montserrat" pitchFamily="2" charset="0"/>
            </a:endParaRPr>
          </a:p>
          <a:p>
            <a:pPr algn="l"/>
            <a:r>
              <a:rPr lang="en-GB" b="0" i="0" dirty="0">
                <a:solidFill>
                  <a:srgbClr val="212529"/>
                </a:solidFill>
                <a:effectLst/>
                <a:latin typeface="Montserrat" pitchFamily="2" charset="0"/>
              </a:rPr>
              <a:t>Once testing has passed and the release has been signed off by the individual accountable for releases, the </a:t>
            </a:r>
            <a:r>
              <a:rPr lang="en-GB" dirty="0">
                <a:solidFill>
                  <a:srgbClr val="0070C0"/>
                </a:solidFill>
                <a:latin typeface="Montserrat" pitchFamily="2" charset="0"/>
              </a:rPr>
              <a:t>release candidate </a:t>
            </a:r>
            <a:r>
              <a:rPr lang="en-GB" b="0" i="0" dirty="0">
                <a:solidFill>
                  <a:srgbClr val="212529"/>
                </a:solidFill>
                <a:effectLst/>
                <a:latin typeface="Montserrat" pitchFamily="2" charset="0"/>
              </a:rPr>
              <a:t>branch can be merged into </a:t>
            </a:r>
            <a:r>
              <a:rPr lang="en-GB" b="1" i="0" dirty="0">
                <a:solidFill>
                  <a:srgbClr val="212529"/>
                </a:solidFill>
                <a:effectLst/>
                <a:latin typeface="Montserrat" pitchFamily="2" charset="0"/>
              </a:rPr>
              <a:t>master/main </a:t>
            </a:r>
            <a:r>
              <a:rPr lang="en-GB" b="0" i="0" dirty="0">
                <a:solidFill>
                  <a:srgbClr val="212529"/>
                </a:solidFill>
                <a:effectLst/>
                <a:latin typeface="Montserrat" pitchFamily="2" charset="0"/>
              </a:rPr>
              <a:t>for the release to be deployed to a production environment.</a:t>
            </a:r>
          </a:p>
          <a:p>
            <a:pPr algn="l"/>
            <a:endParaRPr lang="en-GB" b="0" i="0" dirty="0">
              <a:solidFill>
                <a:srgbClr val="212529"/>
              </a:solidFill>
              <a:effectLst/>
              <a:latin typeface="Montserrat" pitchFamily="2" charset="0"/>
            </a:endParaRPr>
          </a:p>
          <a:p>
            <a:pPr algn="l"/>
            <a:r>
              <a:rPr lang="en-GB" b="0" i="0" dirty="0">
                <a:solidFill>
                  <a:srgbClr val="212529"/>
                </a:solidFill>
                <a:effectLst/>
                <a:latin typeface="Montserrat" pitchFamily="2" charset="0"/>
              </a:rPr>
              <a:t>Once merged into the </a:t>
            </a:r>
            <a:r>
              <a:rPr lang="en-GB" b="1" i="0" dirty="0">
                <a:solidFill>
                  <a:srgbClr val="212529"/>
                </a:solidFill>
                <a:effectLst/>
                <a:latin typeface="Montserrat" pitchFamily="2" charset="0"/>
              </a:rPr>
              <a:t>master/main </a:t>
            </a:r>
            <a:r>
              <a:rPr lang="en-GB" b="0" i="0" dirty="0">
                <a:solidFill>
                  <a:srgbClr val="212529"/>
                </a:solidFill>
                <a:effectLst/>
                <a:latin typeface="Montserrat" pitchFamily="2" charset="0"/>
              </a:rPr>
              <a:t>branch, the code can be </a:t>
            </a:r>
            <a:r>
              <a:rPr lang="en-GB" b="0" i="1" dirty="0">
                <a:solidFill>
                  <a:srgbClr val="212529"/>
                </a:solidFill>
                <a:effectLst/>
                <a:latin typeface="Montserrat" pitchFamily="2" charset="0"/>
              </a:rPr>
              <a:t>tagged</a:t>
            </a:r>
            <a:r>
              <a:rPr lang="en-GB" b="0" i="0" dirty="0">
                <a:solidFill>
                  <a:srgbClr val="212529"/>
                </a:solidFill>
                <a:effectLst/>
                <a:latin typeface="Montserrat" pitchFamily="2" charset="0"/>
              </a:rPr>
              <a:t> or marked as a release on the Git service that you are using.</a:t>
            </a:r>
          </a:p>
          <a:p>
            <a:pPr algn="l"/>
            <a:endParaRPr lang="en-GB" b="0" i="0" dirty="0">
              <a:solidFill>
                <a:srgbClr val="212529"/>
              </a:solidFill>
              <a:effectLst/>
              <a:latin typeface="Montserrat" pitchFamily="2" charset="0"/>
            </a:endParaRPr>
          </a:p>
          <a:p>
            <a:pPr algn="l"/>
            <a:r>
              <a:rPr lang="en-GB" b="0" i="0" dirty="0">
                <a:solidFill>
                  <a:srgbClr val="212529"/>
                </a:solidFill>
                <a:effectLst/>
                <a:latin typeface="Montserrat" pitchFamily="2" charset="0"/>
              </a:rPr>
              <a:t>Changes must also be merged back into the </a:t>
            </a:r>
            <a:r>
              <a:rPr lang="en-GB" dirty="0">
                <a:solidFill>
                  <a:srgbClr val="0070C0"/>
                </a:solidFill>
                <a:latin typeface="Montserrat" pitchFamily="2" charset="0"/>
              </a:rPr>
              <a:t>develop</a:t>
            </a:r>
            <a:r>
              <a:rPr lang="en-GB" b="0" i="0" dirty="0">
                <a:solidFill>
                  <a:srgbClr val="212529"/>
                </a:solidFill>
                <a:effectLst/>
                <a:latin typeface="Montserrat" pitchFamily="2" charset="0"/>
              </a:rPr>
              <a:t> branch, so that any changes that were made to the </a:t>
            </a:r>
            <a:r>
              <a:rPr lang="en-GB" dirty="0">
                <a:solidFill>
                  <a:srgbClr val="0070C0"/>
                </a:solidFill>
                <a:latin typeface="Montserrat" pitchFamily="2" charset="0"/>
              </a:rPr>
              <a:t>release candidate </a:t>
            </a:r>
            <a:r>
              <a:rPr lang="en-GB" b="0" i="0" dirty="0">
                <a:solidFill>
                  <a:srgbClr val="212529"/>
                </a:solidFill>
                <a:effectLst/>
                <a:latin typeface="Montserrat" pitchFamily="2" charset="0"/>
              </a:rPr>
              <a:t>will also be included in future releases.</a:t>
            </a:r>
          </a:p>
        </p:txBody>
      </p:sp>
      <p:sp>
        <p:nvSpPr>
          <p:cNvPr id="2" name="Text Placeholder 1">
            <a:extLst>
              <a:ext uri="{FF2B5EF4-FFF2-40B4-BE49-F238E27FC236}">
                <a16:creationId xmlns:a16="http://schemas.microsoft.com/office/drawing/2014/main" id="{DB6DE677-955A-1CF3-0AE0-5F57542F5CD3}"/>
              </a:ext>
            </a:extLst>
          </p:cNvPr>
          <p:cNvSpPr>
            <a:spLocks noGrp="1"/>
          </p:cNvSpPr>
          <p:nvPr>
            <p:ph type="body" sz="quarter" idx="10"/>
          </p:nvPr>
        </p:nvSpPr>
        <p:spPr/>
        <p:txBody>
          <a:bodyPr/>
          <a:lstStyle/>
          <a:p>
            <a:r>
              <a:rPr lang="en-GB" dirty="0"/>
              <a:t>Releases</a:t>
            </a:r>
          </a:p>
        </p:txBody>
      </p:sp>
    </p:spTree>
    <p:extLst>
      <p:ext uri="{BB962C8B-B14F-4D97-AF65-F5344CB8AC3E}">
        <p14:creationId xmlns:p14="http://schemas.microsoft.com/office/powerpoint/2010/main" val="1716657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DB02F-B002-44FD-8407-593AC1266EA7}"/>
              </a:ext>
            </a:extLst>
          </p:cNvPr>
          <p:cNvSpPr txBox="1"/>
          <p:nvPr/>
        </p:nvSpPr>
        <p:spPr>
          <a:xfrm>
            <a:off x="5037137" y="920621"/>
            <a:ext cx="6519619" cy="5632311"/>
          </a:xfrm>
          <a:prstGeom prst="rect">
            <a:avLst/>
          </a:prstGeom>
          <a:noFill/>
        </p:spPr>
        <p:txBody>
          <a:bodyPr wrap="square" rtlCol="0">
            <a:spAutoFit/>
          </a:bodyPr>
          <a:lstStyle/>
          <a:p>
            <a:pPr algn="l"/>
            <a:r>
              <a:rPr lang="en-GB" sz="2000" b="0" i="0" dirty="0">
                <a:solidFill>
                  <a:srgbClr val="212529"/>
                </a:solidFill>
                <a:effectLst/>
                <a:latin typeface="Montserrat" pitchFamily="2" charset="0"/>
              </a:rPr>
              <a:t>Preventing hotfixes is one of the main reasons for designing a workflow such as this.</a:t>
            </a:r>
          </a:p>
          <a:p>
            <a:pPr algn="l"/>
            <a:endParaRPr lang="en-GB" sz="2000" b="0" i="0" dirty="0">
              <a:solidFill>
                <a:srgbClr val="212529"/>
              </a:solidFill>
              <a:effectLst/>
              <a:latin typeface="Montserrat" pitchFamily="2" charset="0"/>
            </a:endParaRPr>
          </a:p>
          <a:p>
            <a:pPr algn="l"/>
            <a:r>
              <a:rPr lang="en-GB" sz="2000" b="0" i="0" dirty="0">
                <a:solidFill>
                  <a:srgbClr val="212529"/>
                </a:solidFill>
                <a:effectLst/>
                <a:latin typeface="Montserrat" pitchFamily="2" charset="0"/>
              </a:rPr>
              <a:t>Hotfixes should be prevented where possible, but</a:t>
            </a:r>
            <a:r>
              <a:rPr lang="en-GB" sz="2000" dirty="0">
                <a:solidFill>
                  <a:srgbClr val="212529"/>
                </a:solidFill>
                <a:latin typeface="Montserrat" pitchFamily="2" charset="0"/>
              </a:rPr>
              <a:t> </a:t>
            </a:r>
            <a:r>
              <a:rPr lang="en-GB" sz="2000" b="0" i="0" dirty="0">
                <a:solidFill>
                  <a:srgbClr val="212529"/>
                </a:solidFill>
                <a:effectLst/>
                <a:latin typeface="Montserrat" pitchFamily="2" charset="0"/>
              </a:rPr>
              <a:t>they are sometimes necessary.</a:t>
            </a:r>
          </a:p>
          <a:p>
            <a:pPr algn="l"/>
            <a:endParaRPr lang="en-GB" sz="2000" b="0" i="0" dirty="0">
              <a:solidFill>
                <a:srgbClr val="212529"/>
              </a:solidFill>
              <a:effectLst/>
              <a:latin typeface="Montserrat" pitchFamily="2" charset="0"/>
            </a:endParaRPr>
          </a:p>
          <a:p>
            <a:pPr algn="l"/>
            <a:r>
              <a:rPr lang="en-GB" sz="2000" b="0" i="0" dirty="0">
                <a:solidFill>
                  <a:srgbClr val="212529"/>
                </a:solidFill>
                <a:effectLst/>
                <a:latin typeface="Montserrat" pitchFamily="2" charset="0"/>
              </a:rPr>
              <a:t>A hotfix can be conducted by creating a </a:t>
            </a:r>
            <a:r>
              <a:rPr lang="en-GB" sz="2000" dirty="0">
                <a:solidFill>
                  <a:srgbClr val="0070C0"/>
                </a:solidFill>
                <a:latin typeface="Montserrat" pitchFamily="2" charset="0"/>
              </a:rPr>
              <a:t>hotfix</a:t>
            </a:r>
            <a:r>
              <a:rPr lang="en-GB" sz="2000" b="0" i="0" dirty="0">
                <a:solidFill>
                  <a:srgbClr val="212529"/>
                </a:solidFill>
                <a:effectLst/>
                <a:latin typeface="Montserrat" pitchFamily="2" charset="0"/>
              </a:rPr>
              <a:t> branch from the </a:t>
            </a:r>
            <a:r>
              <a:rPr lang="en-GB" sz="2000" b="1" i="0" dirty="0">
                <a:solidFill>
                  <a:srgbClr val="212529"/>
                </a:solidFill>
                <a:effectLst/>
                <a:latin typeface="Montserrat" pitchFamily="2" charset="0"/>
              </a:rPr>
              <a:t>master/main </a:t>
            </a:r>
            <a:r>
              <a:rPr lang="en-GB" sz="2000" b="0" i="0" dirty="0">
                <a:solidFill>
                  <a:srgbClr val="212529"/>
                </a:solidFill>
                <a:effectLst/>
                <a:latin typeface="Montserrat" pitchFamily="2" charset="0"/>
              </a:rPr>
              <a:t>branch and applying the changes on that branch; before merging back into the </a:t>
            </a:r>
            <a:r>
              <a:rPr lang="en-GB" sz="2000" b="1" i="0" dirty="0">
                <a:solidFill>
                  <a:srgbClr val="212529"/>
                </a:solidFill>
                <a:effectLst/>
                <a:latin typeface="Montserrat" pitchFamily="2" charset="0"/>
              </a:rPr>
              <a:t>master/main </a:t>
            </a:r>
            <a:r>
              <a:rPr lang="en-GB" sz="2000" b="0" i="0" dirty="0">
                <a:solidFill>
                  <a:srgbClr val="212529"/>
                </a:solidFill>
                <a:effectLst/>
                <a:latin typeface="Montserrat" pitchFamily="2" charset="0"/>
              </a:rPr>
              <a:t>branch all the changes should, of course, be tested and reviewed to avoid even more hotfixes!</a:t>
            </a:r>
          </a:p>
          <a:p>
            <a:pPr algn="l"/>
            <a:endParaRPr lang="en-GB" sz="2000" b="0" i="0" dirty="0">
              <a:solidFill>
                <a:srgbClr val="212529"/>
              </a:solidFill>
              <a:effectLst/>
              <a:latin typeface="Montserrat" pitchFamily="2" charset="0"/>
            </a:endParaRPr>
          </a:p>
          <a:p>
            <a:pPr algn="l"/>
            <a:r>
              <a:rPr lang="en-GB" sz="2000" b="0" i="0" dirty="0">
                <a:solidFill>
                  <a:srgbClr val="212529"/>
                </a:solidFill>
                <a:effectLst/>
                <a:latin typeface="Montserrat" pitchFamily="2" charset="0"/>
              </a:rPr>
              <a:t>Once merged into the </a:t>
            </a:r>
            <a:r>
              <a:rPr lang="en-GB" sz="2000" b="1" i="0" dirty="0">
                <a:solidFill>
                  <a:srgbClr val="212529"/>
                </a:solidFill>
                <a:effectLst/>
                <a:latin typeface="Montserrat" pitchFamily="2" charset="0"/>
              </a:rPr>
              <a:t>master/main </a:t>
            </a:r>
            <a:r>
              <a:rPr lang="en-GB" sz="2000" b="0" i="0" dirty="0">
                <a:solidFill>
                  <a:srgbClr val="212529"/>
                </a:solidFill>
                <a:effectLst/>
                <a:latin typeface="Montserrat" pitchFamily="2" charset="0"/>
              </a:rPr>
              <a:t>branch, the changes must also be merged back into the </a:t>
            </a:r>
            <a:r>
              <a:rPr lang="en-GB" sz="2000" dirty="0">
                <a:solidFill>
                  <a:srgbClr val="0070C0"/>
                </a:solidFill>
                <a:latin typeface="Montserrat" pitchFamily="2" charset="0"/>
              </a:rPr>
              <a:t>develop</a:t>
            </a:r>
            <a:r>
              <a:rPr lang="en-GB" sz="2000" b="0" i="0" dirty="0">
                <a:solidFill>
                  <a:srgbClr val="212529"/>
                </a:solidFill>
                <a:effectLst/>
                <a:latin typeface="Montserrat" pitchFamily="2" charset="0"/>
              </a:rPr>
              <a:t> branch; this will keep any important changes the hotfix made. The code in the </a:t>
            </a:r>
            <a:r>
              <a:rPr lang="en-GB" sz="2000" b="1" i="0" dirty="0">
                <a:solidFill>
                  <a:srgbClr val="212529"/>
                </a:solidFill>
                <a:effectLst/>
                <a:latin typeface="Montserrat" pitchFamily="2" charset="0"/>
              </a:rPr>
              <a:t>master/main </a:t>
            </a:r>
            <a:r>
              <a:rPr lang="en-GB" sz="2000" b="0" i="0" dirty="0">
                <a:solidFill>
                  <a:srgbClr val="212529"/>
                </a:solidFill>
                <a:effectLst/>
                <a:latin typeface="Montserrat" pitchFamily="2" charset="0"/>
              </a:rPr>
              <a:t>branch should be </a:t>
            </a:r>
            <a:r>
              <a:rPr lang="en-GB" sz="2000" b="0" i="1" dirty="0">
                <a:solidFill>
                  <a:srgbClr val="212529"/>
                </a:solidFill>
                <a:effectLst/>
                <a:latin typeface="Montserrat" pitchFamily="2" charset="0"/>
              </a:rPr>
              <a:t>tagged</a:t>
            </a:r>
            <a:r>
              <a:rPr lang="en-GB" sz="2000" b="0" i="0" dirty="0">
                <a:solidFill>
                  <a:srgbClr val="212529"/>
                </a:solidFill>
                <a:effectLst/>
                <a:latin typeface="Montserrat" pitchFamily="2" charset="0"/>
              </a:rPr>
              <a:t>.</a:t>
            </a:r>
          </a:p>
        </p:txBody>
      </p:sp>
      <p:sp>
        <p:nvSpPr>
          <p:cNvPr id="2" name="Text Placeholder 1">
            <a:extLst>
              <a:ext uri="{FF2B5EF4-FFF2-40B4-BE49-F238E27FC236}">
                <a16:creationId xmlns:a16="http://schemas.microsoft.com/office/drawing/2014/main" id="{6AB55289-F3A4-A9A7-771D-D27C156035CE}"/>
              </a:ext>
            </a:extLst>
          </p:cNvPr>
          <p:cNvSpPr>
            <a:spLocks noGrp="1"/>
          </p:cNvSpPr>
          <p:nvPr>
            <p:ph type="body" sz="quarter" idx="10"/>
          </p:nvPr>
        </p:nvSpPr>
        <p:spPr/>
        <p:txBody>
          <a:bodyPr/>
          <a:lstStyle/>
          <a:p>
            <a:r>
              <a:rPr lang="en-GB" dirty="0"/>
              <a:t>Hotfixes</a:t>
            </a:r>
          </a:p>
        </p:txBody>
      </p:sp>
    </p:spTree>
    <p:extLst>
      <p:ext uri="{BB962C8B-B14F-4D97-AF65-F5344CB8AC3E}">
        <p14:creationId xmlns:p14="http://schemas.microsoft.com/office/powerpoint/2010/main" val="3837703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923F48-78D8-262B-AC95-C6455E3208E1}"/>
              </a:ext>
            </a:extLst>
          </p:cNvPr>
          <p:cNvSpPr>
            <a:spLocks noGrp="1"/>
          </p:cNvSpPr>
          <p:nvPr>
            <p:ph type="ctrTitle"/>
          </p:nvPr>
        </p:nvSpPr>
        <p:spPr/>
        <p:txBody>
          <a:bodyPr/>
          <a:lstStyle/>
          <a:p>
            <a:r>
              <a:rPr lang="en-GB" dirty="0"/>
              <a:t>Exercise 6: Reverting in Git</a:t>
            </a:r>
          </a:p>
        </p:txBody>
      </p:sp>
      <p:sp>
        <p:nvSpPr>
          <p:cNvPr id="6" name="Text Placeholder 5">
            <a:extLst>
              <a:ext uri="{FF2B5EF4-FFF2-40B4-BE49-F238E27FC236}">
                <a16:creationId xmlns:a16="http://schemas.microsoft.com/office/drawing/2014/main" id="{62792C95-6CA6-55F1-2FF1-92AABA8BC41B}"/>
              </a:ext>
            </a:extLst>
          </p:cNvPr>
          <p:cNvSpPr>
            <a:spLocks noGrp="1"/>
          </p:cNvSpPr>
          <p:nvPr>
            <p:ph type="body" sz="quarter" idx="10"/>
          </p:nvPr>
        </p:nvSpPr>
        <p:spPr/>
        <p:txBody>
          <a:bodyPr/>
          <a:lstStyle/>
          <a:p>
            <a:pPr marL="285750" indent="-285750">
              <a:buFont typeface="Arial" panose="020B0604020202020204" pitchFamily="34" charset="0"/>
              <a:buChar char="•"/>
            </a:pPr>
            <a:r>
              <a:rPr lang="en-GB" dirty="0"/>
              <a:t>Initialise a new git repository</a:t>
            </a:r>
          </a:p>
          <a:p>
            <a:pPr marL="285750" indent="-285750">
              <a:buFont typeface="Arial" panose="020B0604020202020204" pitchFamily="34" charset="0"/>
              <a:buChar char="•"/>
            </a:pPr>
            <a:r>
              <a:rPr lang="en-GB" dirty="0"/>
              <a:t>Create some new files</a:t>
            </a:r>
          </a:p>
          <a:p>
            <a:pPr marL="285750" indent="-285750">
              <a:buFont typeface="Arial" panose="020B0604020202020204" pitchFamily="34" charset="0"/>
              <a:buChar char="•"/>
            </a:pPr>
            <a:r>
              <a:rPr lang="en-GB" dirty="0"/>
              <a:t>Stage and commit the files</a:t>
            </a:r>
          </a:p>
          <a:p>
            <a:pPr marL="285750" indent="-285750">
              <a:buFont typeface="Arial" panose="020B0604020202020204" pitchFamily="34" charset="0"/>
              <a:buChar char="•"/>
            </a:pPr>
            <a:r>
              <a:rPr lang="en-GB" dirty="0"/>
              <a:t>Revert one of the commits</a:t>
            </a:r>
          </a:p>
          <a:p>
            <a:pPr marL="285750" indent="-285750">
              <a:buFont typeface="Arial" panose="020B0604020202020204" pitchFamily="34" charset="0"/>
              <a:buChar char="•"/>
            </a:pPr>
            <a:r>
              <a:rPr lang="en-GB" dirty="0"/>
              <a:t>Check the logs</a:t>
            </a:r>
          </a:p>
        </p:txBody>
      </p:sp>
      <p:sp>
        <p:nvSpPr>
          <p:cNvPr id="2" name="Slide Number Placeholder 1">
            <a:extLst>
              <a:ext uri="{FF2B5EF4-FFF2-40B4-BE49-F238E27FC236}">
                <a16:creationId xmlns:a16="http://schemas.microsoft.com/office/drawing/2014/main" id="{FA7B7B2D-7E29-23CB-C60D-AF67972809D8}"/>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19</a:t>
            </a:fld>
            <a:endParaRPr lang="en-GB"/>
          </a:p>
        </p:txBody>
      </p:sp>
    </p:spTree>
    <p:extLst>
      <p:ext uri="{BB962C8B-B14F-4D97-AF65-F5344CB8AC3E}">
        <p14:creationId xmlns:p14="http://schemas.microsoft.com/office/powerpoint/2010/main" val="3581308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6EB37-D577-40C7-83CC-80378B36A97A}"/>
              </a:ext>
            </a:extLst>
          </p:cNvPr>
          <p:cNvSpPr>
            <a:spLocks noGrp="1"/>
          </p:cNvSpPr>
          <p:nvPr>
            <p:ph type="body" sz="quarter" idx="10"/>
          </p:nvPr>
        </p:nvSpPr>
        <p:spPr/>
        <p:txBody>
          <a:bodyPr/>
          <a:lstStyle/>
          <a:p>
            <a:pPr algn="l"/>
            <a:r>
              <a:rPr lang="en-GB" b="1" i="0" dirty="0">
                <a:solidFill>
                  <a:schemeClr val="bg1"/>
                </a:solidFill>
                <a:effectLst/>
                <a:latin typeface="Montserrat Black" panose="00000A00000000000000" pitchFamily="2" charset="0"/>
              </a:rPr>
              <a:t>Pull Requests</a:t>
            </a:r>
            <a:endParaRPr lang="en-GB" dirty="0">
              <a:solidFill>
                <a:schemeClr val="bg1"/>
              </a:solidFill>
              <a:latin typeface="Montserrat Black" panose="00000A00000000000000" pitchFamily="2" charset="0"/>
            </a:endParaRPr>
          </a:p>
        </p:txBody>
      </p:sp>
      <p:sp>
        <p:nvSpPr>
          <p:cNvPr id="8" name="TextBox 7">
            <a:extLst>
              <a:ext uri="{FF2B5EF4-FFF2-40B4-BE49-F238E27FC236}">
                <a16:creationId xmlns:a16="http://schemas.microsoft.com/office/drawing/2014/main" id="{FF581F9B-B09D-411A-BB0D-9ADE85F140AA}"/>
              </a:ext>
            </a:extLst>
          </p:cNvPr>
          <p:cNvSpPr txBox="1"/>
          <p:nvPr/>
        </p:nvSpPr>
        <p:spPr>
          <a:xfrm>
            <a:off x="4619752" y="588482"/>
            <a:ext cx="6826208" cy="3369449"/>
          </a:xfrm>
          <a:prstGeom prst="rect">
            <a:avLst/>
          </a:prstGeom>
          <a:noFill/>
        </p:spPr>
        <p:txBody>
          <a:bodyPr wrap="square" rtlCol="0">
            <a:spAutoFit/>
          </a:bodyPr>
          <a:lstStyle/>
          <a:p>
            <a:pPr algn="l">
              <a:lnSpc>
                <a:spcPct val="150000"/>
              </a:lnSpc>
            </a:pPr>
            <a:r>
              <a:rPr lang="en-GB" b="0" i="0" dirty="0">
                <a:solidFill>
                  <a:srgbClr val="003E50"/>
                </a:solidFill>
                <a:effectLst/>
                <a:latin typeface="Montserrat" pitchFamily="2" charset="0"/>
              </a:rPr>
              <a:t>Pull Requests (PRs) are used to change, review, and merge code in a Git repository.</a:t>
            </a:r>
          </a:p>
          <a:p>
            <a:pPr algn="l">
              <a:lnSpc>
                <a:spcPct val="150000"/>
              </a:lnSpc>
            </a:pPr>
            <a:endParaRPr lang="en-GB" b="0" i="0" dirty="0">
              <a:solidFill>
                <a:srgbClr val="003E50"/>
              </a:solidFill>
              <a:effectLst/>
              <a:latin typeface="Montserrat" pitchFamily="2" charset="0"/>
            </a:endParaRPr>
          </a:p>
          <a:p>
            <a:pPr algn="l">
              <a:lnSpc>
                <a:spcPct val="150000"/>
              </a:lnSpc>
            </a:pPr>
            <a:r>
              <a:rPr lang="en-GB" b="0" i="0" dirty="0">
                <a:solidFill>
                  <a:srgbClr val="003E50"/>
                </a:solidFill>
                <a:effectLst/>
                <a:latin typeface="Montserrat" pitchFamily="2" charset="0"/>
              </a:rPr>
              <a:t>You can create PRs from branches in the upstream repository or from branches in a forked repository.</a:t>
            </a:r>
          </a:p>
          <a:p>
            <a:pPr algn="l">
              <a:lnSpc>
                <a:spcPct val="150000"/>
              </a:lnSpc>
            </a:pPr>
            <a:endParaRPr lang="en-GB" b="0" i="0" dirty="0">
              <a:solidFill>
                <a:srgbClr val="003E50"/>
              </a:solidFill>
              <a:effectLst/>
              <a:latin typeface="Montserrat" pitchFamily="2" charset="0"/>
            </a:endParaRPr>
          </a:p>
          <a:p>
            <a:pPr algn="l">
              <a:lnSpc>
                <a:spcPct val="150000"/>
              </a:lnSpc>
            </a:pPr>
            <a:r>
              <a:rPr lang="en-GB" dirty="0">
                <a:solidFill>
                  <a:srgbClr val="003E50"/>
                </a:solidFill>
                <a:latin typeface="Montserrat" pitchFamily="2" charset="0"/>
              </a:rPr>
              <a:t>Team members can review the PRs and provide feedback on the changes.</a:t>
            </a:r>
            <a:endParaRPr lang="en-GB" b="0" i="0" dirty="0">
              <a:solidFill>
                <a:srgbClr val="003E50"/>
              </a:solidFill>
              <a:effectLst/>
              <a:latin typeface="Montserrat" pitchFamily="2" charset="0"/>
            </a:endParaRPr>
          </a:p>
        </p:txBody>
      </p:sp>
      <p:pic>
        <p:nvPicPr>
          <p:cNvPr id="4" name="Picture 3">
            <a:extLst>
              <a:ext uri="{FF2B5EF4-FFF2-40B4-BE49-F238E27FC236}">
                <a16:creationId xmlns:a16="http://schemas.microsoft.com/office/drawing/2014/main" id="{6856F516-806F-4F3D-8FBD-1DC9789AC40A}"/>
              </a:ext>
            </a:extLst>
          </p:cNvPr>
          <p:cNvPicPr>
            <a:picLocks noChangeAspect="1"/>
          </p:cNvPicPr>
          <p:nvPr/>
        </p:nvPicPr>
        <p:blipFill>
          <a:blip r:embed="rId3"/>
          <a:stretch>
            <a:fillRect/>
          </a:stretch>
        </p:blipFill>
        <p:spPr>
          <a:xfrm>
            <a:off x="2106651" y="4421272"/>
            <a:ext cx="9339309" cy="1086743"/>
          </a:xfrm>
          <a:prstGeom prst="rect">
            <a:avLst/>
          </a:prstGeom>
        </p:spPr>
      </p:pic>
    </p:spTree>
    <p:extLst>
      <p:ext uri="{BB962C8B-B14F-4D97-AF65-F5344CB8AC3E}">
        <p14:creationId xmlns:p14="http://schemas.microsoft.com/office/powerpoint/2010/main" val="9346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1177E-56DC-2662-C1A4-2275FEBB0BE4}"/>
              </a:ext>
            </a:extLst>
          </p:cNvPr>
          <p:cNvSpPr>
            <a:spLocks noGrp="1"/>
          </p:cNvSpPr>
          <p:nvPr>
            <p:ph type="ctrTitle"/>
          </p:nvPr>
        </p:nvSpPr>
        <p:spPr/>
        <p:txBody>
          <a:bodyPr/>
          <a:lstStyle/>
          <a:p>
            <a:r>
              <a:rPr lang="en-GB" dirty="0"/>
              <a:t>End of session</a:t>
            </a:r>
          </a:p>
        </p:txBody>
      </p:sp>
    </p:spTree>
    <p:extLst>
      <p:ext uri="{BB962C8B-B14F-4D97-AF65-F5344CB8AC3E}">
        <p14:creationId xmlns:p14="http://schemas.microsoft.com/office/powerpoint/2010/main" val="2183563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67726D-0F66-4453-B2DC-AB2156B2C033}"/>
              </a:ext>
            </a:extLst>
          </p:cNvPr>
          <p:cNvSpPr>
            <a:spLocks noGrp="1"/>
          </p:cNvSpPr>
          <p:nvPr>
            <p:ph type="body" sz="quarter" idx="10"/>
          </p:nvPr>
        </p:nvSpPr>
        <p:spPr/>
        <p:txBody>
          <a:bodyPr>
            <a:normAutofit/>
          </a:bodyPr>
          <a:lstStyle/>
          <a:p>
            <a:r>
              <a:rPr lang="en-GB" sz="4000" dirty="0">
                <a:latin typeface="Montserrat Black" panose="00000A00000000000000" pitchFamily="2" charset="0"/>
              </a:rPr>
              <a:t>Merging</a:t>
            </a:r>
          </a:p>
        </p:txBody>
      </p:sp>
      <p:sp>
        <p:nvSpPr>
          <p:cNvPr id="3" name="Text Placeholder 2">
            <a:extLst>
              <a:ext uri="{FF2B5EF4-FFF2-40B4-BE49-F238E27FC236}">
                <a16:creationId xmlns:a16="http://schemas.microsoft.com/office/drawing/2014/main" id="{8A942C7B-AE65-FD86-04A5-B3523C3D9848}"/>
              </a:ext>
            </a:extLst>
          </p:cNvPr>
          <p:cNvSpPr>
            <a:spLocks noGrp="1"/>
          </p:cNvSpPr>
          <p:nvPr>
            <p:ph type="body" sz="quarter" idx="15"/>
          </p:nvPr>
        </p:nvSpPr>
        <p:spPr/>
        <p:txBody>
          <a:bodyPr/>
          <a:lstStyle/>
          <a:p>
            <a:endParaRPr lang="en-GB"/>
          </a:p>
        </p:txBody>
      </p:sp>
      <p:sp>
        <p:nvSpPr>
          <p:cNvPr id="6" name="Rectangle 1">
            <a:extLst>
              <a:ext uri="{FF2B5EF4-FFF2-40B4-BE49-F238E27FC236}">
                <a16:creationId xmlns:a16="http://schemas.microsoft.com/office/drawing/2014/main" id="{247F1AED-77CD-456F-ACBC-727A6EFF64FC}"/>
              </a:ext>
            </a:extLst>
          </p:cNvPr>
          <p:cNvSpPr>
            <a:spLocks noChangeArrowheads="1"/>
          </p:cNvSpPr>
          <p:nvPr/>
        </p:nvSpPr>
        <p:spPr bwMode="auto">
          <a:xfrm>
            <a:off x="4405023" y="567308"/>
            <a:ext cx="7450372" cy="57092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E50"/>
                </a:solidFill>
                <a:effectLst/>
                <a:latin typeface="Montserrat" pitchFamily="2" charset="0"/>
              </a:rPr>
              <a:t>Joining the history of two or more branches through </a:t>
            </a:r>
            <a:r>
              <a:rPr kumimoji="0" lang="en-US" altLang="en-US" b="1" i="0" u="none" strike="noStrike" cap="none" normalizeH="0" baseline="0" dirty="0">
                <a:ln>
                  <a:noFill/>
                </a:ln>
                <a:solidFill>
                  <a:srgbClr val="003E50"/>
                </a:solidFill>
                <a:effectLst/>
                <a:latin typeface="Montserrat" pitchFamily="2" charset="0"/>
                <a:ea typeface="SFMono-Regular"/>
              </a:rPr>
              <a:t>git</a:t>
            </a:r>
            <a:r>
              <a:rPr kumimoji="0" lang="en-US" altLang="en-US" b="0" i="0" u="none" strike="noStrike" cap="none" normalizeH="0" baseline="0" dirty="0">
                <a:ln>
                  <a:noFill/>
                </a:ln>
                <a:solidFill>
                  <a:srgbClr val="003E50"/>
                </a:solidFill>
                <a:effectLst/>
                <a:latin typeface="Montserrat" pitchFamily="2" charset="0"/>
                <a:ea typeface="SFMono-Regular"/>
              </a:rPr>
              <a:t> </a:t>
            </a:r>
            <a:r>
              <a:rPr kumimoji="0" lang="en-US" altLang="en-US" b="1" i="0" u="none" strike="noStrike" cap="none" normalizeH="0" baseline="0" dirty="0">
                <a:ln>
                  <a:noFill/>
                </a:ln>
                <a:solidFill>
                  <a:srgbClr val="003E50"/>
                </a:solidFill>
                <a:effectLst/>
                <a:latin typeface="Montserrat" pitchFamily="2" charset="0"/>
                <a:ea typeface="SFMono-Regular"/>
              </a:rPr>
              <a:t>merge</a:t>
            </a:r>
            <a:r>
              <a:rPr kumimoji="0" lang="en-US" altLang="en-US" b="0" i="0" u="none" strike="noStrike" cap="none" normalizeH="0" baseline="0" dirty="0">
                <a:ln>
                  <a:noFill/>
                </a:ln>
                <a:solidFill>
                  <a:srgbClr val="003E50"/>
                </a:solidFill>
                <a:effectLst/>
                <a:latin typeface="Montserrat" pitchFamily="2" charset="0"/>
              </a:rPr>
              <a:t> incorporates changes into the current branch. This command is used by </a:t>
            </a:r>
            <a:r>
              <a:rPr kumimoji="0" lang="en-US" altLang="en-US" b="1" i="0" u="none" strike="noStrike" cap="none" normalizeH="0" baseline="0" dirty="0">
                <a:ln>
                  <a:noFill/>
                </a:ln>
                <a:solidFill>
                  <a:srgbClr val="003E50"/>
                </a:solidFill>
                <a:effectLst/>
                <a:latin typeface="Montserrat" pitchFamily="2" charset="0"/>
                <a:ea typeface="SFMono-Regular"/>
              </a:rPr>
              <a:t>git pull</a:t>
            </a:r>
            <a:r>
              <a:rPr kumimoji="0" lang="en-US" altLang="en-US" b="1" i="0" u="none" strike="noStrike" cap="none" normalizeH="0" baseline="0" dirty="0">
                <a:ln>
                  <a:noFill/>
                </a:ln>
                <a:solidFill>
                  <a:srgbClr val="003E50"/>
                </a:solidFill>
                <a:effectLst/>
                <a:latin typeface="Montserrat" pitchFamily="2" charset="0"/>
              </a:rPr>
              <a:t> </a:t>
            </a:r>
            <a:r>
              <a:rPr kumimoji="0" lang="en-US" altLang="en-US" b="0" i="0" u="none" strike="noStrike" cap="none" normalizeH="0" baseline="0" dirty="0">
                <a:ln>
                  <a:noFill/>
                </a:ln>
                <a:solidFill>
                  <a:srgbClr val="003E50"/>
                </a:solidFill>
                <a:effectLst/>
                <a:latin typeface="Montserrat" pitchFamily="2" charset="0"/>
              </a:rPr>
              <a:t>to incorporate changes from a different repository, as well as to merge changes from one branch into another.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3E50"/>
              </a:solidFill>
              <a:effectLst/>
              <a:latin typeface="Montserrat"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E50"/>
                </a:solidFill>
                <a:effectLst/>
                <a:latin typeface="Montserrat" pitchFamily="2" charset="0"/>
              </a:rPr>
              <a:t>If we assume that we have a history like this, and the current branch is </a:t>
            </a:r>
            <a:r>
              <a:rPr kumimoji="0" lang="en-US" altLang="en-US" b="1" i="0" u="none" strike="noStrike" cap="none" normalizeH="0" baseline="0" dirty="0">
                <a:ln>
                  <a:noFill/>
                </a:ln>
                <a:solidFill>
                  <a:srgbClr val="003E50"/>
                </a:solidFill>
                <a:effectLst/>
                <a:latin typeface="Montserrat" pitchFamily="2" charset="0"/>
              </a:rPr>
              <a:t>main</a:t>
            </a:r>
            <a:r>
              <a:rPr kumimoji="0" lang="en-US" altLang="en-US" b="0" i="0" u="none" strike="noStrike" cap="none" normalizeH="0" baseline="0" dirty="0">
                <a:ln>
                  <a:noFill/>
                </a:ln>
                <a:solidFill>
                  <a:srgbClr val="003E50"/>
                </a:solidFill>
                <a:effectLst/>
                <a:latin typeface="Montserrat" pitchFamily="2"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1" u="none" strike="noStrike" cap="none" normalizeH="0" baseline="0" dirty="0">
              <a:ln>
                <a:noFill/>
              </a:ln>
              <a:solidFill>
                <a:srgbClr val="999988"/>
              </a:solidFill>
              <a:effectLst/>
              <a:latin typeface="Montserrat" pitchFamily="2" charset="0"/>
              <a:ea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      E</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F</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G</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 </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issue</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     /</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A</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B</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C</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D</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 </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main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ontserrat"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3E50"/>
                </a:solidFill>
                <a:effectLst/>
                <a:latin typeface="Montserrat" pitchFamily="2" charset="0"/>
              </a:rPr>
              <a:t>Executing </a:t>
            </a:r>
            <a:r>
              <a:rPr kumimoji="0" lang="en-US" altLang="en-US" b="1" i="0" u="none" strike="noStrike" cap="none" normalizeH="0" baseline="0" dirty="0">
                <a:ln>
                  <a:noFill/>
                </a:ln>
                <a:solidFill>
                  <a:srgbClr val="003E50"/>
                </a:solidFill>
                <a:effectLst/>
                <a:latin typeface="Montserrat" pitchFamily="2" charset="0"/>
                <a:ea typeface="SFMono-Regular"/>
              </a:rPr>
              <a:t>git merge </a:t>
            </a:r>
            <a:r>
              <a:rPr kumimoji="0" lang="en-US" altLang="en-US" b="1" i="1" u="none" strike="noStrike" cap="none" normalizeH="0" baseline="0" dirty="0">
                <a:ln>
                  <a:noFill/>
                </a:ln>
                <a:solidFill>
                  <a:srgbClr val="003E50"/>
                </a:solidFill>
                <a:effectLst/>
                <a:latin typeface="Montserrat" pitchFamily="2" charset="0"/>
                <a:ea typeface="SFMono-Regular"/>
              </a:rPr>
              <a:t>issue</a:t>
            </a:r>
            <a:r>
              <a:rPr kumimoji="0" lang="en-US" altLang="en-US" b="1" i="0" u="none" strike="noStrike" cap="none" normalizeH="0" baseline="0" dirty="0">
                <a:ln>
                  <a:noFill/>
                </a:ln>
                <a:solidFill>
                  <a:srgbClr val="003E50"/>
                </a:solidFill>
                <a:effectLst/>
                <a:latin typeface="Montserrat" pitchFamily="2" charset="0"/>
              </a:rPr>
              <a:t> </a:t>
            </a:r>
            <a:r>
              <a:rPr kumimoji="0" lang="en-US" altLang="en-US" b="0" i="0" u="none" strike="noStrike" cap="none" normalizeH="0" baseline="0" dirty="0">
                <a:ln>
                  <a:noFill/>
                </a:ln>
                <a:solidFill>
                  <a:srgbClr val="003E50"/>
                </a:solidFill>
                <a:effectLst/>
                <a:latin typeface="Montserrat" pitchFamily="2" charset="0"/>
              </a:rPr>
              <a:t>would add changes E, F and G into </a:t>
            </a:r>
            <a:r>
              <a:rPr kumimoji="0" lang="en-US" altLang="en-US" b="1" i="0" u="none" strike="noStrike" cap="none" normalizeH="0" baseline="0" dirty="0">
                <a:ln>
                  <a:noFill/>
                </a:ln>
                <a:solidFill>
                  <a:srgbClr val="003E50"/>
                </a:solidFill>
                <a:effectLst/>
                <a:latin typeface="Montserrat" pitchFamily="2" charset="0"/>
              </a:rPr>
              <a:t>main</a:t>
            </a:r>
            <a:r>
              <a:rPr kumimoji="0" lang="en-US" altLang="en-US" b="0" i="0" u="none" strike="noStrike" cap="none" normalizeH="0" baseline="0" dirty="0">
                <a:ln>
                  <a:noFill/>
                </a:ln>
                <a:solidFill>
                  <a:srgbClr val="003E50"/>
                </a:solidFill>
                <a:effectLst/>
                <a:latin typeface="Montserrat" pitchFamily="2" charset="0"/>
              </a:rPr>
              <a:t> and result in a new commit.</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b="0" i="0" u="none" strike="noStrike" cap="none" normalizeH="0" baseline="0" dirty="0">
                <a:ln>
                  <a:noFill/>
                </a:ln>
                <a:solidFill>
                  <a:srgbClr val="003E50"/>
                </a:solidFill>
                <a:effectLst/>
                <a:latin typeface="Montserrat" pitchFamily="2" charset="0"/>
              </a:rPr>
            </a:br>
            <a:r>
              <a:rPr kumimoji="0" lang="en-US" altLang="en-US" b="0" i="0" u="none" strike="noStrike" cap="none" normalizeH="0" baseline="0" dirty="0">
                <a:ln>
                  <a:noFill/>
                </a:ln>
                <a:solidFill>
                  <a:srgbClr val="003E50"/>
                </a:solidFill>
                <a:effectLst/>
                <a:latin typeface="Montserrat" pitchFamily="2" charset="0"/>
              </a:rPr>
              <a:t>This new commit would result in the following history</a:t>
            </a:r>
            <a:r>
              <a:rPr lang="en-US" altLang="en-US" sz="2000" dirty="0">
                <a:solidFill>
                  <a:srgbClr val="003E50"/>
                </a:solidFill>
                <a:latin typeface="Montserrat" pitchFamily="2" charset="0"/>
              </a:rPr>
              <a:t>:</a:t>
            </a:r>
            <a:endParaRPr kumimoji="0" lang="en-US" altLang="en-US" sz="2000" b="0" i="0" u="none" strike="noStrike" cap="none" normalizeH="0" baseline="0" dirty="0">
              <a:ln>
                <a:noFill/>
              </a:ln>
              <a:solidFill>
                <a:srgbClr val="003E50"/>
              </a:solidFill>
              <a:effectLst/>
              <a:latin typeface="Montserrat" pitchFamily="2"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1" u="none" strike="noStrike" cap="none" normalizeH="0" baseline="0" dirty="0">
              <a:ln>
                <a:noFill/>
              </a:ln>
              <a:solidFill>
                <a:srgbClr val="999988"/>
              </a:solidFill>
              <a:effectLst/>
              <a:latin typeface="Montserrat" pitchFamily="2" charset="0"/>
              <a:ea typeface="SFMon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      E</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F</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G</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 </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issue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     </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         </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A</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B</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C</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D</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a:t>
            </a:r>
            <a:r>
              <a:rPr kumimoji="0" lang="en-US" altLang="en-US" sz="1600" b="0" i="0" u="none" strike="noStrike" cap="none" normalizeH="0" baseline="0" dirty="0">
                <a:ln>
                  <a:noFill/>
                </a:ln>
                <a:solidFill>
                  <a:srgbClr val="008080"/>
                </a:solidFill>
                <a:effectLst/>
                <a:latin typeface="Courier New" panose="02070309020205020404" pitchFamily="49" charset="0"/>
                <a:ea typeface="SFMono-Regular"/>
                <a:cs typeface="Courier New" panose="02070309020205020404" pitchFamily="49" charset="0"/>
              </a:rPr>
              <a:t>-</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H</a:t>
            </a:r>
            <a:r>
              <a:rPr kumimoji="0" lang="en-US" altLang="en-US" sz="1600" b="0" i="0" u="none" strike="noStrike" cap="none" normalizeH="0" baseline="0" dirty="0">
                <a:ln>
                  <a:noFill/>
                </a:ln>
                <a:solidFill>
                  <a:srgbClr val="212529"/>
                </a:solidFill>
                <a:effectLst/>
                <a:latin typeface="Courier New" panose="02070309020205020404" pitchFamily="49" charset="0"/>
                <a:ea typeface="SFMono-Regular"/>
                <a:cs typeface="Courier New" panose="02070309020205020404" pitchFamily="49" charset="0"/>
              </a:rPr>
              <a:t> </a:t>
            </a:r>
            <a:r>
              <a:rPr kumimoji="0" lang="en-US" altLang="en-US" sz="1600" b="0" i="1" u="none" strike="noStrike" cap="none" normalizeH="0" baseline="0" dirty="0">
                <a:ln>
                  <a:noFill/>
                </a:ln>
                <a:solidFill>
                  <a:srgbClr val="999988"/>
                </a:solidFill>
                <a:effectLst/>
                <a:latin typeface="Courier New" panose="02070309020205020404" pitchFamily="49" charset="0"/>
                <a:ea typeface="SFMono-Regular"/>
                <a:cs typeface="Courier New" panose="02070309020205020404" pitchFamily="49" charset="0"/>
              </a:rPr>
              <a:t>main</a:t>
            </a:r>
            <a:r>
              <a:rPr kumimoji="0" lang="en-US" altLang="en-US" sz="16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815572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E5F8-A1BE-90CD-7B82-7157A46ACEAA}"/>
              </a:ext>
            </a:extLst>
          </p:cNvPr>
          <p:cNvSpPr>
            <a:spLocks noGrp="1"/>
          </p:cNvSpPr>
          <p:nvPr>
            <p:ph type="ctrTitle"/>
          </p:nvPr>
        </p:nvSpPr>
        <p:spPr/>
        <p:txBody>
          <a:bodyPr/>
          <a:lstStyle/>
          <a:p>
            <a:r>
              <a:rPr lang="en-GB" dirty="0"/>
              <a:t>Exercise 4: Branching and Merging</a:t>
            </a:r>
          </a:p>
        </p:txBody>
      </p:sp>
      <p:sp>
        <p:nvSpPr>
          <p:cNvPr id="3" name="Text Placeholder 2">
            <a:extLst>
              <a:ext uri="{FF2B5EF4-FFF2-40B4-BE49-F238E27FC236}">
                <a16:creationId xmlns:a16="http://schemas.microsoft.com/office/drawing/2014/main" id="{23832918-BEF9-28FC-4487-7558922A1AA4}"/>
              </a:ext>
            </a:extLst>
          </p:cNvPr>
          <p:cNvSpPr>
            <a:spLocks noGrp="1"/>
          </p:cNvSpPr>
          <p:nvPr>
            <p:ph type="body" sz="quarter" idx="10"/>
          </p:nvPr>
        </p:nvSpPr>
        <p:spPr/>
        <p:txBody>
          <a:bodyPr/>
          <a:lstStyle/>
          <a:p>
            <a:pPr marL="285750" indent="-285750">
              <a:buFont typeface="Arial" panose="020B0604020202020204" pitchFamily="34" charset="0"/>
              <a:buChar char="•"/>
            </a:pPr>
            <a:r>
              <a:rPr lang="en-GB" dirty="0"/>
              <a:t>Create a pull request</a:t>
            </a:r>
          </a:p>
          <a:p>
            <a:pPr marL="285750" indent="-285750">
              <a:buFont typeface="Arial" panose="020B0604020202020204" pitchFamily="34" charset="0"/>
              <a:buChar char="•"/>
            </a:pPr>
            <a:r>
              <a:rPr lang="en-GB" dirty="0"/>
              <a:t>Merge develop into main</a:t>
            </a:r>
          </a:p>
          <a:p>
            <a:pPr marL="285750" indent="-285750">
              <a:buFont typeface="Arial" panose="020B0604020202020204" pitchFamily="34" charset="0"/>
              <a:buChar char="•"/>
            </a:pPr>
            <a:r>
              <a:rPr lang="en-GB" dirty="0"/>
              <a:t>See the changes on the main branch</a:t>
            </a:r>
          </a:p>
        </p:txBody>
      </p:sp>
    </p:spTree>
    <p:extLst>
      <p:ext uri="{BB962C8B-B14F-4D97-AF65-F5344CB8AC3E}">
        <p14:creationId xmlns:p14="http://schemas.microsoft.com/office/powerpoint/2010/main" val="401987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6EB37-D577-40C7-83CC-80378B36A97A}"/>
              </a:ext>
            </a:extLst>
          </p:cNvPr>
          <p:cNvSpPr>
            <a:spLocks noGrp="1"/>
          </p:cNvSpPr>
          <p:nvPr>
            <p:ph type="body" sz="quarter" idx="10"/>
          </p:nvPr>
        </p:nvSpPr>
        <p:spPr/>
        <p:txBody>
          <a:bodyPr/>
          <a:lstStyle/>
          <a:p>
            <a:r>
              <a:rPr lang="en-GB" b="1" i="0" dirty="0">
                <a:solidFill>
                  <a:srgbClr val="004050"/>
                </a:solidFill>
                <a:effectLst/>
                <a:latin typeface="Montserrat Black" panose="00000A00000000000000" pitchFamily="2" charset="0"/>
              </a:rPr>
              <a:t>Merge conflicts</a:t>
            </a:r>
            <a:endParaRPr lang="en-GB" dirty="0">
              <a:latin typeface="Montserrat Black" panose="00000A00000000000000" pitchFamily="2" charset="0"/>
            </a:endParaRPr>
          </a:p>
        </p:txBody>
      </p:sp>
      <p:sp>
        <p:nvSpPr>
          <p:cNvPr id="3" name="TextBox 2">
            <a:extLst>
              <a:ext uri="{FF2B5EF4-FFF2-40B4-BE49-F238E27FC236}">
                <a16:creationId xmlns:a16="http://schemas.microsoft.com/office/drawing/2014/main" id="{88B090E5-5593-4C19-8C86-13960577ED46}"/>
              </a:ext>
            </a:extLst>
          </p:cNvPr>
          <p:cNvSpPr txBox="1"/>
          <p:nvPr/>
        </p:nvSpPr>
        <p:spPr>
          <a:xfrm>
            <a:off x="5473700" y="929069"/>
            <a:ext cx="6389646" cy="3970318"/>
          </a:xfrm>
          <a:prstGeom prst="rect">
            <a:avLst/>
          </a:prstGeom>
          <a:noFill/>
        </p:spPr>
        <p:txBody>
          <a:bodyPr wrap="square" rtlCol="0">
            <a:spAutoFit/>
          </a:bodyPr>
          <a:lstStyle/>
          <a:p>
            <a:pPr algn="l"/>
            <a:r>
              <a:rPr lang="en-GB" b="0" i="0" dirty="0">
                <a:solidFill>
                  <a:srgbClr val="003E50"/>
                </a:solidFill>
                <a:effectLst/>
                <a:latin typeface="Montserrat" pitchFamily="2" charset="0"/>
              </a:rPr>
              <a:t>Merge conflicts happen when more than one person has edited a file, and the line numbers that were edited are the same. It can also happen if someone deleted a file that another person was working on.</a:t>
            </a:r>
          </a:p>
          <a:p>
            <a:pPr algn="l"/>
            <a:endParaRPr lang="en-GB" b="0" i="0" dirty="0">
              <a:solidFill>
                <a:srgbClr val="003E50"/>
              </a:solidFill>
              <a:effectLst/>
              <a:latin typeface="Montserrat" pitchFamily="2" charset="0"/>
            </a:endParaRPr>
          </a:p>
          <a:p>
            <a:pPr algn="l"/>
            <a:r>
              <a:rPr lang="en-GB" b="0" i="0" dirty="0">
                <a:solidFill>
                  <a:srgbClr val="003E50"/>
                </a:solidFill>
                <a:effectLst/>
                <a:latin typeface="Montserrat" pitchFamily="2" charset="0"/>
              </a:rPr>
              <a:t>This conflict only affects the person performing the merge, and the rest of the team won't be affected by it.</a:t>
            </a:r>
          </a:p>
          <a:p>
            <a:pPr algn="l"/>
            <a:endParaRPr lang="en-GB" b="0" i="0" dirty="0">
              <a:solidFill>
                <a:srgbClr val="003E50"/>
              </a:solidFill>
              <a:effectLst/>
              <a:latin typeface="Montserrat" pitchFamily="2" charset="0"/>
            </a:endParaRPr>
          </a:p>
          <a:p>
            <a:pPr algn="l"/>
            <a:r>
              <a:rPr lang="en-GB" b="0" i="0" dirty="0">
                <a:solidFill>
                  <a:srgbClr val="003E50"/>
                </a:solidFill>
                <a:effectLst/>
                <a:latin typeface="Montserrat" pitchFamily="2" charset="0"/>
              </a:rPr>
              <a:t>If a merge conflict happens, </a:t>
            </a:r>
            <a:r>
              <a:rPr lang="en-GB" b="0" i="1" dirty="0">
                <a:solidFill>
                  <a:srgbClr val="003E50"/>
                </a:solidFill>
                <a:effectLst/>
                <a:latin typeface="Montserrat" pitchFamily="2" charset="0"/>
              </a:rPr>
              <a:t>Git</a:t>
            </a:r>
            <a:r>
              <a:rPr lang="en-GB" b="0" i="0" dirty="0">
                <a:solidFill>
                  <a:srgbClr val="003E50"/>
                </a:solidFill>
                <a:effectLst/>
                <a:latin typeface="Montserrat" pitchFamily="2" charset="0"/>
              </a:rPr>
              <a:t> will automatically halt the merge process and mark the file, or files, that are conflicting. It is then up to the developer to resolve the conflicts by editing the files and then committing the edited versions to th</a:t>
            </a:r>
            <a:r>
              <a:rPr lang="en-GB" dirty="0">
                <a:solidFill>
                  <a:srgbClr val="003E50"/>
                </a:solidFill>
                <a:latin typeface="Montserrat" pitchFamily="2" charset="0"/>
              </a:rPr>
              <a:t>e </a:t>
            </a:r>
            <a:r>
              <a:rPr lang="en-GB" b="0" i="0" dirty="0">
                <a:solidFill>
                  <a:srgbClr val="003E50"/>
                </a:solidFill>
                <a:effectLst/>
                <a:latin typeface="Montserrat" pitchFamily="2" charset="0"/>
              </a:rPr>
              <a:t>repo.</a:t>
            </a:r>
          </a:p>
        </p:txBody>
      </p:sp>
    </p:spTree>
    <p:extLst>
      <p:ext uri="{BB962C8B-B14F-4D97-AF65-F5344CB8AC3E}">
        <p14:creationId xmlns:p14="http://schemas.microsoft.com/office/powerpoint/2010/main" val="1317973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C28DED-108C-7FF7-5FDB-20E47C9E267D}"/>
              </a:ext>
            </a:extLst>
          </p:cNvPr>
          <p:cNvSpPr>
            <a:spLocks noGrp="1"/>
          </p:cNvSpPr>
          <p:nvPr>
            <p:ph type="body" sz="quarter" idx="12"/>
          </p:nvPr>
        </p:nvSpPr>
        <p:spPr/>
        <p:txBody>
          <a:bodyPr/>
          <a:lstStyle/>
          <a:p>
            <a:r>
              <a:rPr lang="en-GB" dirty="0"/>
              <a:t>Ignoring Files</a:t>
            </a:r>
          </a:p>
        </p:txBody>
      </p:sp>
      <p:sp>
        <p:nvSpPr>
          <p:cNvPr id="3" name="TextBox 2">
            <a:extLst>
              <a:ext uri="{FF2B5EF4-FFF2-40B4-BE49-F238E27FC236}">
                <a16:creationId xmlns:a16="http://schemas.microsoft.com/office/drawing/2014/main" id="{69CEBBAD-8F66-4721-8741-2014671B7B9A}"/>
              </a:ext>
            </a:extLst>
          </p:cNvPr>
          <p:cNvSpPr txBox="1"/>
          <p:nvPr/>
        </p:nvSpPr>
        <p:spPr>
          <a:xfrm>
            <a:off x="385650" y="1859338"/>
            <a:ext cx="5351704" cy="3139321"/>
          </a:xfrm>
          <a:prstGeom prst="rect">
            <a:avLst/>
          </a:prstGeom>
          <a:noFill/>
        </p:spPr>
        <p:txBody>
          <a:bodyPr wrap="square" rtlCol="0">
            <a:spAutoFit/>
          </a:bodyPr>
          <a:lstStyle/>
          <a:p>
            <a:r>
              <a:rPr lang="en-GB" i="0" dirty="0">
                <a:solidFill>
                  <a:srgbClr val="003E50"/>
                </a:solidFill>
                <a:effectLst/>
                <a:latin typeface="Montserrat" pitchFamily="2" charset="0"/>
              </a:rPr>
              <a:t>We often do not want to track certain files in our repositories. This could be because they are large or unnecessary (e.g. compiled code, build output directories or dependency caches). In order to make sure that Git does not track them, we need to create a </a:t>
            </a:r>
            <a:r>
              <a:rPr lang="en-GB" b="1" i="0" dirty="0">
                <a:solidFill>
                  <a:srgbClr val="003E50"/>
                </a:solidFill>
                <a:effectLst/>
                <a:latin typeface="Montserrat" pitchFamily="2" charset="0"/>
              </a:rPr>
              <a:t>.</a:t>
            </a:r>
            <a:r>
              <a:rPr lang="en-GB" b="1" i="0" dirty="0" err="1">
                <a:solidFill>
                  <a:srgbClr val="003E50"/>
                </a:solidFill>
                <a:effectLst/>
                <a:latin typeface="Montserrat" pitchFamily="2" charset="0"/>
              </a:rPr>
              <a:t>gitignore</a:t>
            </a:r>
            <a:r>
              <a:rPr lang="en-GB" b="1" i="0" dirty="0">
                <a:solidFill>
                  <a:srgbClr val="003E50"/>
                </a:solidFill>
                <a:effectLst/>
                <a:latin typeface="Montserrat" pitchFamily="2" charset="0"/>
              </a:rPr>
              <a:t> </a:t>
            </a:r>
            <a:r>
              <a:rPr lang="en-GB" i="0" dirty="0">
                <a:solidFill>
                  <a:srgbClr val="003E50"/>
                </a:solidFill>
                <a:effectLst/>
                <a:latin typeface="Montserrat" pitchFamily="2" charset="0"/>
              </a:rPr>
              <a:t>file in our repository. </a:t>
            </a:r>
          </a:p>
          <a:p>
            <a:endParaRPr lang="en-GB" dirty="0">
              <a:solidFill>
                <a:srgbClr val="003E50"/>
              </a:solidFill>
              <a:latin typeface="Montserrat" pitchFamily="2" charset="0"/>
            </a:endParaRPr>
          </a:p>
          <a:p>
            <a:r>
              <a:rPr lang="en-GB" i="0" dirty="0">
                <a:solidFill>
                  <a:srgbClr val="003E50"/>
                </a:solidFill>
                <a:effectLst/>
                <a:latin typeface="Montserrat" pitchFamily="2" charset="0"/>
              </a:rPr>
              <a:t>This file is a list of intentionally untracked files that Git should ignore. </a:t>
            </a:r>
          </a:p>
          <a:p>
            <a:endParaRPr lang="en-GB" dirty="0">
              <a:solidFill>
                <a:srgbClr val="003E50"/>
              </a:solidFill>
              <a:latin typeface="Montserrat" pitchFamily="2" charset="0"/>
            </a:endParaRPr>
          </a:p>
        </p:txBody>
      </p:sp>
      <p:pic>
        <p:nvPicPr>
          <p:cNvPr id="5" name="Picture 4">
            <a:extLst>
              <a:ext uri="{FF2B5EF4-FFF2-40B4-BE49-F238E27FC236}">
                <a16:creationId xmlns:a16="http://schemas.microsoft.com/office/drawing/2014/main" id="{AFEBC086-0A9E-432B-85F7-0C85F962448E}"/>
              </a:ext>
            </a:extLst>
          </p:cNvPr>
          <p:cNvPicPr>
            <a:picLocks noChangeAspect="1"/>
          </p:cNvPicPr>
          <p:nvPr/>
        </p:nvPicPr>
        <p:blipFill>
          <a:blip r:embed="rId3"/>
          <a:stretch>
            <a:fillRect/>
          </a:stretch>
        </p:blipFill>
        <p:spPr>
          <a:xfrm>
            <a:off x="7204364" y="754602"/>
            <a:ext cx="3590221" cy="5348796"/>
          </a:xfrm>
          <a:prstGeom prst="rect">
            <a:avLst/>
          </a:prstGeom>
        </p:spPr>
      </p:pic>
      <p:sp>
        <p:nvSpPr>
          <p:cNvPr id="4" name="Picture Placeholder 3">
            <a:extLst>
              <a:ext uri="{FF2B5EF4-FFF2-40B4-BE49-F238E27FC236}">
                <a16:creationId xmlns:a16="http://schemas.microsoft.com/office/drawing/2014/main" id="{B34DA2ED-8FD5-5CB9-D1EC-6DE78DB8067C}"/>
              </a:ext>
            </a:extLst>
          </p:cNvPr>
          <p:cNvSpPr>
            <a:spLocks noGrp="1"/>
          </p:cNvSpPr>
          <p:nvPr>
            <p:ph type="pic" sz="quarter" idx="13"/>
          </p:nvPr>
        </p:nvSpPr>
        <p:spPr/>
      </p:sp>
    </p:spTree>
    <p:extLst>
      <p:ext uri="{BB962C8B-B14F-4D97-AF65-F5344CB8AC3E}">
        <p14:creationId xmlns:p14="http://schemas.microsoft.com/office/powerpoint/2010/main" val="3207203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8F602C-FB0F-4EED-AD30-37AF5A4AA3B8}"/>
              </a:ext>
            </a:extLst>
          </p:cNvPr>
          <p:cNvSpPr>
            <a:spLocks noGrp="1"/>
          </p:cNvSpPr>
          <p:nvPr>
            <p:ph type="body" sz="quarter" idx="10"/>
          </p:nvPr>
        </p:nvSpPr>
        <p:spPr/>
        <p:txBody>
          <a:bodyPr>
            <a:normAutofit/>
          </a:bodyPr>
          <a:lstStyle/>
          <a:p>
            <a:r>
              <a:rPr lang="en-GB" sz="4000" dirty="0">
                <a:latin typeface="Montserrat Black" panose="00000A00000000000000" pitchFamily="2" charset="0"/>
              </a:rPr>
              <a:t>Tagging</a:t>
            </a:r>
          </a:p>
        </p:txBody>
      </p:sp>
      <p:sp>
        <p:nvSpPr>
          <p:cNvPr id="3" name="TextBox 2">
            <a:extLst>
              <a:ext uri="{FF2B5EF4-FFF2-40B4-BE49-F238E27FC236}">
                <a16:creationId xmlns:a16="http://schemas.microsoft.com/office/drawing/2014/main" id="{A620D2AB-4C52-4325-A9AC-D5EA8EBFB1A8}"/>
              </a:ext>
            </a:extLst>
          </p:cNvPr>
          <p:cNvSpPr txBox="1"/>
          <p:nvPr/>
        </p:nvSpPr>
        <p:spPr>
          <a:xfrm>
            <a:off x="4941454" y="1094985"/>
            <a:ext cx="7076361" cy="5078313"/>
          </a:xfrm>
          <a:prstGeom prst="rect">
            <a:avLst/>
          </a:prstGeom>
          <a:noFill/>
        </p:spPr>
        <p:txBody>
          <a:bodyPr wrap="square" rtlCol="0">
            <a:spAutoFit/>
          </a:bodyPr>
          <a:lstStyle/>
          <a:p>
            <a:pPr algn="l"/>
            <a:r>
              <a:rPr lang="en-GB" b="0" i="0" dirty="0">
                <a:solidFill>
                  <a:srgbClr val="003E50"/>
                </a:solidFill>
                <a:effectLst/>
                <a:latin typeface="Montserrat" pitchFamily="2" charset="0"/>
              </a:rPr>
              <a:t>Tags are refs that point to specific points in Git history. </a:t>
            </a:r>
          </a:p>
          <a:p>
            <a:pPr algn="l"/>
            <a:endParaRPr lang="en-GB" dirty="0">
              <a:solidFill>
                <a:srgbClr val="003E50"/>
              </a:solidFill>
              <a:latin typeface="Montserrat" pitchFamily="2" charset="0"/>
            </a:endParaRPr>
          </a:p>
          <a:p>
            <a:pPr algn="l"/>
            <a:r>
              <a:rPr lang="en-GB" b="0" i="0" dirty="0">
                <a:solidFill>
                  <a:srgbClr val="003E50"/>
                </a:solidFill>
                <a:effectLst/>
                <a:latin typeface="Montserrat" pitchFamily="2" charset="0"/>
              </a:rPr>
              <a:t>Tagging is generally used to capture a point in history that is used for a marked version release (i.e. v1.0)</a:t>
            </a:r>
          </a:p>
          <a:p>
            <a:pPr algn="l"/>
            <a:endParaRPr lang="en-GB" dirty="0">
              <a:solidFill>
                <a:srgbClr val="003E50"/>
              </a:solidFill>
              <a:latin typeface="Montserrat" pitchFamily="2" charset="0"/>
            </a:endParaRPr>
          </a:p>
          <a:p>
            <a:pPr algn="l"/>
            <a:endParaRPr lang="en-GB" b="0" i="0" dirty="0">
              <a:solidFill>
                <a:srgbClr val="003E50"/>
              </a:solidFill>
              <a:effectLst/>
              <a:latin typeface="Montserrat" pitchFamily="2" charset="0"/>
            </a:endParaRPr>
          </a:p>
          <a:p>
            <a:pPr algn="l"/>
            <a:endParaRPr lang="en-GB" dirty="0">
              <a:solidFill>
                <a:srgbClr val="003E50"/>
              </a:solidFill>
              <a:latin typeface="Montserrat" pitchFamily="2" charset="0"/>
            </a:endParaRPr>
          </a:p>
          <a:p>
            <a:pPr algn="l"/>
            <a:r>
              <a:rPr lang="en-GB" b="0" i="0" dirty="0">
                <a:solidFill>
                  <a:srgbClr val="003E50"/>
                </a:solidFill>
                <a:effectLst/>
                <a:latin typeface="Montserrat" pitchFamily="2" charset="0"/>
              </a:rPr>
              <a:t>This creates a lightweight tag</a:t>
            </a:r>
          </a:p>
          <a:p>
            <a:pPr algn="l"/>
            <a:endParaRPr lang="en-GB" dirty="0">
              <a:solidFill>
                <a:srgbClr val="003E50"/>
              </a:solidFill>
              <a:latin typeface="Montserrat" pitchFamily="2" charset="0"/>
            </a:endParaRPr>
          </a:p>
          <a:p>
            <a:pPr algn="l"/>
            <a:endParaRPr lang="en-GB" b="0" i="0" dirty="0">
              <a:solidFill>
                <a:srgbClr val="003E50"/>
              </a:solidFill>
              <a:effectLst/>
              <a:latin typeface="Montserrat" pitchFamily="2" charset="0"/>
            </a:endParaRPr>
          </a:p>
          <a:p>
            <a:pPr algn="l"/>
            <a:endParaRPr lang="en-GB" dirty="0">
              <a:solidFill>
                <a:srgbClr val="003E50"/>
              </a:solidFill>
              <a:latin typeface="Montserrat" pitchFamily="2" charset="0"/>
            </a:endParaRPr>
          </a:p>
          <a:p>
            <a:pPr algn="l"/>
            <a:r>
              <a:rPr lang="en-GB" b="0" i="0" dirty="0">
                <a:solidFill>
                  <a:srgbClr val="003E50"/>
                </a:solidFill>
                <a:effectLst/>
                <a:latin typeface="Montserrat" pitchFamily="2" charset="0"/>
              </a:rPr>
              <a:t>This creates an annotated tag which includes more metadata such as the tagger’s name and a tagging message.</a:t>
            </a:r>
          </a:p>
          <a:p>
            <a:pPr algn="l"/>
            <a:endParaRPr lang="en-GB" dirty="0">
              <a:solidFill>
                <a:srgbClr val="003E50"/>
              </a:solidFill>
              <a:latin typeface="Montserrat" pitchFamily="2" charset="0"/>
            </a:endParaRPr>
          </a:p>
          <a:p>
            <a:pPr algn="l"/>
            <a:r>
              <a:rPr lang="en-GB" b="0" i="0" dirty="0">
                <a:solidFill>
                  <a:srgbClr val="003E50"/>
                </a:solidFill>
                <a:effectLst/>
                <a:latin typeface="Montserrat" pitchFamily="2" charset="0"/>
              </a:rPr>
              <a:t>To list tags:</a:t>
            </a:r>
          </a:p>
          <a:p>
            <a:pPr algn="l"/>
            <a:endParaRPr lang="en-GB" dirty="0">
              <a:solidFill>
                <a:srgbClr val="003E50"/>
              </a:solidFill>
              <a:latin typeface="Montserrat" pitchFamily="2" charset="0"/>
            </a:endParaRPr>
          </a:p>
          <a:p>
            <a:pPr algn="l"/>
            <a:endParaRPr lang="en-GB" b="0" i="0" dirty="0">
              <a:solidFill>
                <a:srgbClr val="003E50"/>
              </a:solidFill>
              <a:effectLst/>
              <a:latin typeface="Montserrat" pitchFamily="2" charset="0"/>
            </a:endParaRPr>
          </a:p>
        </p:txBody>
      </p:sp>
      <p:sp>
        <p:nvSpPr>
          <p:cNvPr id="4" name="TextBox 3">
            <a:extLst>
              <a:ext uri="{FF2B5EF4-FFF2-40B4-BE49-F238E27FC236}">
                <a16:creationId xmlns:a16="http://schemas.microsoft.com/office/drawing/2014/main" id="{BC1D2B61-82BD-44DB-90E8-6FE3E9C1A1D4}"/>
              </a:ext>
            </a:extLst>
          </p:cNvPr>
          <p:cNvSpPr txBox="1"/>
          <p:nvPr/>
        </p:nvSpPr>
        <p:spPr>
          <a:xfrm>
            <a:off x="5039060" y="2483283"/>
            <a:ext cx="3026505" cy="369332"/>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git tag v1.0</a:t>
            </a:r>
          </a:p>
        </p:txBody>
      </p:sp>
      <p:sp>
        <p:nvSpPr>
          <p:cNvPr id="5" name="TextBox 4">
            <a:extLst>
              <a:ext uri="{FF2B5EF4-FFF2-40B4-BE49-F238E27FC236}">
                <a16:creationId xmlns:a16="http://schemas.microsoft.com/office/drawing/2014/main" id="{E1F169DB-3D2D-4DDF-8A53-2ECC18770E83}"/>
              </a:ext>
            </a:extLst>
          </p:cNvPr>
          <p:cNvSpPr txBox="1"/>
          <p:nvPr/>
        </p:nvSpPr>
        <p:spPr>
          <a:xfrm>
            <a:off x="5039060" y="3522434"/>
            <a:ext cx="4700251" cy="369332"/>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git tag –a v1.5 –m “Version 1.5”</a:t>
            </a:r>
          </a:p>
        </p:txBody>
      </p:sp>
      <p:sp>
        <p:nvSpPr>
          <p:cNvPr id="6" name="TextBox 5">
            <a:extLst>
              <a:ext uri="{FF2B5EF4-FFF2-40B4-BE49-F238E27FC236}">
                <a16:creationId xmlns:a16="http://schemas.microsoft.com/office/drawing/2014/main" id="{7A4CE508-8357-4B83-8777-9D5F47633E70}"/>
              </a:ext>
            </a:extLst>
          </p:cNvPr>
          <p:cNvSpPr txBox="1"/>
          <p:nvPr/>
        </p:nvSpPr>
        <p:spPr>
          <a:xfrm>
            <a:off x="5039060" y="5653742"/>
            <a:ext cx="3026505" cy="369332"/>
          </a:xfrm>
          <a:prstGeom prst="rect">
            <a:avLst/>
          </a:prstGeom>
          <a:solidFill>
            <a:schemeClr val="tx1">
              <a:lumMod val="50000"/>
            </a:schemeClr>
          </a:solidFill>
        </p:spPr>
        <p:txBody>
          <a:bodyPr wrap="square" rtlCol="0">
            <a:spAutoFit/>
          </a:bodyPr>
          <a:lstStyle/>
          <a:p>
            <a:r>
              <a:rPr lang="en-GB" dirty="0">
                <a:solidFill>
                  <a:schemeClr val="bg1"/>
                </a:solidFill>
                <a:latin typeface="Courier New" panose="02070309020205020404" pitchFamily="49" charset="0"/>
                <a:cs typeface="Courier New" panose="02070309020205020404" pitchFamily="49" charset="0"/>
              </a:rPr>
              <a:t>git tag</a:t>
            </a:r>
          </a:p>
        </p:txBody>
      </p:sp>
    </p:spTree>
    <p:extLst>
      <p:ext uri="{BB962C8B-B14F-4D97-AF65-F5344CB8AC3E}">
        <p14:creationId xmlns:p14="http://schemas.microsoft.com/office/powerpoint/2010/main" val="4210778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8F602C-FB0F-4EED-AD30-37AF5A4AA3B8}"/>
              </a:ext>
            </a:extLst>
          </p:cNvPr>
          <p:cNvSpPr>
            <a:spLocks noGrp="1"/>
          </p:cNvSpPr>
          <p:nvPr>
            <p:ph type="body" sz="quarter" idx="10"/>
          </p:nvPr>
        </p:nvSpPr>
        <p:spPr/>
        <p:txBody>
          <a:bodyPr>
            <a:normAutofit/>
          </a:bodyPr>
          <a:lstStyle/>
          <a:p>
            <a:r>
              <a:rPr lang="en-GB" sz="4000" dirty="0">
                <a:latin typeface="Montserrat Black" panose="00000A00000000000000" pitchFamily="2" charset="0"/>
              </a:rPr>
              <a:t>Forking</a:t>
            </a:r>
          </a:p>
        </p:txBody>
      </p:sp>
      <p:sp>
        <p:nvSpPr>
          <p:cNvPr id="3" name="TextBox 2">
            <a:extLst>
              <a:ext uri="{FF2B5EF4-FFF2-40B4-BE49-F238E27FC236}">
                <a16:creationId xmlns:a16="http://schemas.microsoft.com/office/drawing/2014/main" id="{A620D2AB-4C52-4325-A9AC-D5EA8EBFB1A8}"/>
              </a:ext>
            </a:extLst>
          </p:cNvPr>
          <p:cNvSpPr txBox="1"/>
          <p:nvPr/>
        </p:nvSpPr>
        <p:spPr>
          <a:xfrm>
            <a:off x="5037138" y="1094985"/>
            <a:ext cx="6980678" cy="2585323"/>
          </a:xfrm>
          <a:prstGeom prst="rect">
            <a:avLst/>
          </a:prstGeom>
          <a:noFill/>
        </p:spPr>
        <p:txBody>
          <a:bodyPr wrap="square" rtlCol="0">
            <a:spAutoFit/>
          </a:bodyPr>
          <a:lstStyle/>
          <a:p>
            <a:pPr algn="l"/>
            <a:r>
              <a:rPr lang="en-GB" b="0" i="0" dirty="0">
                <a:solidFill>
                  <a:srgbClr val="003E50"/>
                </a:solidFill>
                <a:effectLst/>
                <a:latin typeface="Montserrat" pitchFamily="2" charset="0"/>
              </a:rPr>
              <a:t>In layperson's terms, forking is creating a copy of an existing repository under your account.</a:t>
            </a:r>
          </a:p>
          <a:p>
            <a:pPr algn="l"/>
            <a:endParaRPr lang="en-GB" b="0" i="0" dirty="0">
              <a:solidFill>
                <a:srgbClr val="003E50"/>
              </a:solidFill>
              <a:effectLst/>
              <a:latin typeface="Montserrat" pitchFamily="2" charset="0"/>
            </a:endParaRPr>
          </a:p>
          <a:p>
            <a:pPr algn="l"/>
            <a:r>
              <a:rPr lang="en-GB" b="0" i="0" dirty="0">
                <a:solidFill>
                  <a:srgbClr val="003E50"/>
                </a:solidFill>
                <a:effectLst/>
                <a:latin typeface="Montserrat" pitchFamily="2" charset="0"/>
              </a:rPr>
              <a:t>Forking a repository allows you to freely experiment with the existing code base, without the fear of breaking the project.</a:t>
            </a:r>
            <a:br>
              <a:rPr lang="en-GB" b="0" i="0" dirty="0">
                <a:solidFill>
                  <a:srgbClr val="003E50"/>
                </a:solidFill>
                <a:effectLst/>
                <a:latin typeface="Montserrat" pitchFamily="2" charset="0"/>
              </a:rPr>
            </a:br>
            <a:endParaRPr lang="en-GB" b="0" i="0" dirty="0">
              <a:solidFill>
                <a:srgbClr val="003E50"/>
              </a:solidFill>
              <a:effectLst/>
              <a:latin typeface="Montserrat" pitchFamily="2" charset="0"/>
            </a:endParaRPr>
          </a:p>
          <a:p>
            <a:pPr algn="l"/>
            <a:r>
              <a:rPr lang="en-GB" b="0" i="0" dirty="0">
                <a:solidFill>
                  <a:srgbClr val="003E50"/>
                </a:solidFill>
                <a:effectLst/>
                <a:latin typeface="Montserrat" pitchFamily="2" charset="0"/>
              </a:rPr>
              <a:t>Forking also gives you the ability to contribute to a project, by adding additional functionality.</a:t>
            </a:r>
          </a:p>
        </p:txBody>
      </p:sp>
    </p:spTree>
    <p:extLst>
      <p:ext uri="{BB962C8B-B14F-4D97-AF65-F5344CB8AC3E}">
        <p14:creationId xmlns:p14="http://schemas.microsoft.com/office/powerpoint/2010/main" val="1895837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F936F77-626D-45E3-A825-2B3E139ACD68}"/>
              </a:ext>
            </a:extLst>
          </p:cNvPr>
          <p:cNvSpPr>
            <a:spLocks noGrp="1"/>
          </p:cNvSpPr>
          <p:nvPr>
            <p:ph type="body" sz="quarter" idx="10"/>
          </p:nvPr>
        </p:nvSpPr>
        <p:spPr/>
        <p:txBody>
          <a:bodyPr/>
          <a:lstStyle/>
          <a:p>
            <a:r>
              <a:rPr lang="en-GB" dirty="0">
                <a:latin typeface="Montserrat Black" panose="00000A00000000000000" pitchFamily="2" charset="0"/>
              </a:rPr>
              <a:t>Scenarios for Forking</a:t>
            </a:r>
          </a:p>
        </p:txBody>
      </p:sp>
      <p:sp>
        <p:nvSpPr>
          <p:cNvPr id="2" name="Text Placeholder 1">
            <a:extLst>
              <a:ext uri="{FF2B5EF4-FFF2-40B4-BE49-F238E27FC236}">
                <a16:creationId xmlns:a16="http://schemas.microsoft.com/office/drawing/2014/main" id="{68C15F41-FE5F-1745-4530-04069747C176}"/>
              </a:ext>
            </a:extLst>
          </p:cNvPr>
          <p:cNvSpPr>
            <a:spLocks noGrp="1"/>
          </p:cNvSpPr>
          <p:nvPr>
            <p:ph type="body" sz="quarter" idx="11"/>
          </p:nvPr>
        </p:nvSpPr>
        <p:spPr/>
        <p:txBody>
          <a:bodyPr/>
          <a:lstStyle/>
          <a:p>
            <a:endParaRPr lang="en-GB"/>
          </a:p>
        </p:txBody>
      </p:sp>
      <p:sp>
        <p:nvSpPr>
          <p:cNvPr id="5" name="TextBox 4">
            <a:extLst>
              <a:ext uri="{FF2B5EF4-FFF2-40B4-BE49-F238E27FC236}">
                <a16:creationId xmlns:a16="http://schemas.microsoft.com/office/drawing/2014/main" id="{705F7107-0B8A-4624-BA33-17572116A193}"/>
              </a:ext>
            </a:extLst>
          </p:cNvPr>
          <p:cNvSpPr txBox="1"/>
          <p:nvPr/>
        </p:nvSpPr>
        <p:spPr>
          <a:xfrm>
            <a:off x="5464544" y="234765"/>
            <a:ext cx="6342671" cy="6740307"/>
          </a:xfrm>
          <a:prstGeom prst="rect">
            <a:avLst/>
          </a:prstGeom>
          <a:noFill/>
        </p:spPr>
        <p:txBody>
          <a:bodyPr wrap="square" rtlCol="0">
            <a:spAutoFit/>
          </a:bodyPr>
          <a:lstStyle/>
          <a:p>
            <a:pPr algn="l"/>
            <a:r>
              <a:rPr lang="en-GB" sz="1800" b="0" i="0" dirty="0">
                <a:solidFill>
                  <a:srgbClr val="212529"/>
                </a:solidFill>
                <a:effectLst/>
                <a:latin typeface="Montserrat" pitchFamily="2" charset="0"/>
              </a:rPr>
              <a:t>Imagine you are using someone's project and you find a bug. Usually, you would raise an issue for this; however, forking means you would be able to attempt a fix yourself.</a:t>
            </a:r>
          </a:p>
          <a:p>
            <a:pPr algn="l"/>
            <a:br>
              <a:rPr lang="en-GB" sz="1800" b="0" i="0" dirty="0">
                <a:solidFill>
                  <a:srgbClr val="212529"/>
                </a:solidFill>
                <a:effectLst/>
                <a:latin typeface="Montserrat" pitchFamily="2" charset="0"/>
              </a:rPr>
            </a:br>
            <a:r>
              <a:rPr lang="en-GB" sz="1800" b="0" i="0" dirty="0">
                <a:solidFill>
                  <a:srgbClr val="212529"/>
                </a:solidFill>
                <a:effectLst/>
                <a:latin typeface="Montserrat" pitchFamily="2" charset="0"/>
              </a:rPr>
              <a:t>The steps would be: </a:t>
            </a:r>
          </a:p>
          <a:p>
            <a:pPr algn="l"/>
            <a:endParaRPr lang="en-GB" sz="1800" b="0" i="0" dirty="0">
              <a:solidFill>
                <a:srgbClr val="212529"/>
              </a:solidFill>
              <a:effectLst/>
              <a:latin typeface="Montserrat" pitchFamily="2" charset="0"/>
            </a:endParaRPr>
          </a:p>
          <a:p>
            <a:pPr marL="342900" indent="-342900" algn="l">
              <a:buFont typeface="+mj-lt"/>
              <a:buAutoNum type="arabicPeriod"/>
            </a:pPr>
            <a:r>
              <a:rPr lang="en-GB" sz="1800" b="0" i="0" dirty="0">
                <a:solidFill>
                  <a:srgbClr val="212529"/>
                </a:solidFill>
                <a:effectLst/>
                <a:latin typeface="Montserrat" pitchFamily="2" charset="0"/>
              </a:rPr>
              <a:t>Fork the repository</a:t>
            </a:r>
          </a:p>
          <a:p>
            <a:pPr marL="342900" indent="-342900" algn="l">
              <a:buFont typeface="+mj-lt"/>
              <a:buAutoNum type="arabicPeriod"/>
            </a:pPr>
            <a:r>
              <a:rPr lang="en-GB" sz="1800" b="0" i="0" dirty="0">
                <a:solidFill>
                  <a:srgbClr val="212529"/>
                </a:solidFill>
                <a:effectLst/>
                <a:latin typeface="Montserrat" pitchFamily="2" charset="0"/>
              </a:rPr>
              <a:t>Create a new branch</a:t>
            </a:r>
          </a:p>
          <a:p>
            <a:pPr marL="342900" indent="-342900" algn="l">
              <a:buFont typeface="+mj-lt"/>
              <a:buAutoNum type="arabicPeriod"/>
            </a:pPr>
            <a:r>
              <a:rPr lang="en-GB" sz="1800" b="0" i="0" dirty="0">
                <a:solidFill>
                  <a:srgbClr val="212529"/>
                </a:solidFill>
                <a:effectLst/>
                <a:latin typeface="Montserrat" pitchFamily="2" charset="0"/>
              </a:rPr>
              <a:t>Fix the issue</a:t>
            </a:r>
          </a:p>
          <a:p>
            <a:pPr marL="342900" indent="-342900" algn="l">
              <a:buFont typeface="+mj-lt"/>
              <a:buAutoNum type="arabicPeriod"/>
            </a:pPr>
            <a:r>
              <a:rPr lang="en-GB" sz="1800" b="0" i="0" dirty="0">
                <a:solidFill>
                  <a:srgbClr val="212529"/>
                </a:solidFill>
                <a:effectLst/>
                <a:latin typeface="Montserrat" pitchFamily="2" charset="0"/>
              </a:rPr>
              <a:t>Submit a pull request to the owner of the original project</a:t>
            </a:r>
          </a:p>
          <a:p>
            <a:pPr algn="l"/>
            <a:r>
              <a:rPr lang="en-GB" dirty="0">
                <a:solidFill>
                  <a:srgbClr val="212529"/>
                </a:solidFill>
                <a:latin typeface="Montserrat" pitchFamily="2" charset="0"/>
              </a:rPr>
              <a:t>5.   </a:t>
            </a:r>
            <a:r>
              <a:rPr lang="en-GB" sz="1800" b="0" i="0" dirty="0">
                <a:solidFill>
                  <a:srgbClr val="212529"/>
                </a:solidFill>
                <a:effectLst/>
                <a:latin typeface="Montserrat" pitchFamily="2" charset="0"/>
              </a:rPr>
              <a:t>If the owner approves your fix, your work should then be merged into the original repository.</a:t>
            </a:r>
          </a:p>
          <a:p>
            <a:pPr algn="l"/>
            <a:endParaRPr lang="en-GB" sz="1800" b="0" i="0" dirty="0">
              <a:solidFill>
                <a:srgbClr val="212529"/>
              </a:solidFill>
              <a:effectLst/>
              <a:latin typeface="Montserrat" pitchFamily="2" charset="0"/>
            </a:endParaRPr>
          </a:p>
          <a:p>
            <a:pPr algn="l"/>
            <a:r>
              <a:rPr lang="en-GB" sz="1800" b="1" i="0" dirty="0">
                <a:solidFill>
                  <a:srgbClr val="004050"/>
                </a:solidFill>
                <a:effectLst/>
                <a:latin typeface="Montserrat" pitchFamily="2" charset="0"/>
              </a:rPr>
              <a:t>Your idea</a:t>
            </a:r>
          </a:p>
          <a:p>
            <a:pPr algn="l"/>
            <a:r>
              <a:rPr lang="en-GB" sz="1800" b="0" i="0" dirty="0">
                <a:solidFill>
                  <a:srgbClr val="212529"/>
                </a:solidFill>
                <a:effectLst/>
                <a:latin typeface="Montserrat" pitchFamily="2" charset="0"/>
              </a:rPr>
              <a:t>If a project is under public license that allows you to freely use it, you could use the project as a starting point for your own project. For example, if you found a web application that you liked, and it was under the public license, you could fork the project and add any additional functionality. This would then be yours to freely use or distribute.</a:t>
            </a:r>
          </a:p>
          <a:p>
            <a:endParaRPr lang="en-GB" dirty="0"/>
          </a:p>
        </p:txBody>
      </p:sp>
    </p:spTree>
    <p:extLst>
      <p:ext uri="{BB962C8B-B14F-4D97-AF65-F5344CB8AC3E}">
        <p14:creationId xmlns:p14="http://schemas.microsoft.com/office/powerpoint/2010/main" val="12971394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NoKrana">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NoKrana" id="{6445C680-CEE2-46E4-B67B-52F27D5E4F2B}" vid="{340589B6-7E52-41CF-9204-94B2862D1A69}"/>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8ECE2E70AB8B46B2C449C81E540480" ma:contentTypeVersion="16" ma:contentTypeDescription="Create a new document." ma:contentTypeScope="" ma:versionID="1df647ff451cce96fec958af0153ffba">
  <xsd:schema xmlns:xsd="http://www.w3.org/2001/XMLSchema" xmlns:xs="http://www.w3.org/2001/XMLSchema" xmlns:p="http://schemas.microsoft.com/office/2006/metadata/properties" xmlns:ns2="04dd4f8b-4e55-4b0f-90ae-c416a13e2e63" xmlns:ns3="51b58b7f-359e-418a-8fc0-c5d77d026bdc" targetNamespace="http://schemas.microsoft.com/office/2006/metadata/properties" ma:root="true" ma:fieldsID="5089fbabc7396ddc8a0ca74cb50b0683" ns2:_="" ns3:_="">
    <xsd:import namespace="04dd4f8b-4e55-4b0f-90ae-c416a13e2e63"/>
    <xsd:import namespace="51b58b7f-359e-418a-8fc0-c5d77d026b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dd4f8b-4e55-4b0f-90ae-c416a13e2e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1b58b7f-359e-418a-8fc0-c5d77d026bd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d02b767-6ee7-4f18-ac1f-362d437aa0cf}" ma:internalName="TaxCatchAll" ma:showField="CatchAllData" ma:web="51b58b7f-359e-418a-8fc0-c5d77d026b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4dd4f8b-4e55-4b0f-90ae-c416a13e2e63">
      <Terms xmlns="http://schemas.microsoft.com/office/infopath/2007/PartnerControls"/>
    </lcf76f155ced4ddcb4097134ff3c332f>
    <TaxCatchAll xmlns="51b58b7f-359e-418a-8fc0-c5d77d026bd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9306B0-0638-430B-ADA3-001EF244C7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4dd4f8b-4e55-4b0f-90ae-c416a13e2e63"/>
    <ds:schemaRef ds:uri="51b58b7f-359e-418a-8fc0-c5d77d026b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4D4FC7-AE11-4810-9647-08C9661A84A0}">
  <ds:schemaRefs>
    <ds:schemaRef ds:uri="http://schemas.microsoft.com/office/2006/metadata/properties"/>
    <ds:schemaRef ds:uri="http://schemas.microsoft.com/office/infopath/2007/PartnerControls"/>
    <ds:schemaRef ds:uri="04dd4f8b-4e55-4b0f-90ae-c416a13e2e63"/>
    <ds:schemaRef ds:uri="51b58b7f-359e-418a-8fc0-c5d77d026bdc"/>
  </ds:schemaRefs>
</ds:datastoreItem>
</file>

<file path=customXml/itemProps3.xml><?xml version="1.0" encoding="utf-8"?>
<ds:datastoreItem xmlns:ds="http://schemas.openxmlformats.org/officeDocument/2006/customXml" ds:itemID="{2858F908-2344-4DC9-B5C8-103A4969DC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emplate>
  <TotalTime>13265</TotalTime>
  <Words>1701</Words>
  <Application>Microsoft Macintosh PowerPoint</Application>
  <PresentationFormat>Widescreen</PresentationFormat>
  <Paragraphs>171</Paragraphs>
  <Slides>20</Slides>
  <Notes>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20</vt:i4>
      </vt:variant>
    </vt:vector>
  </HeadingPairs>
  <TitlesOfParts>
    <vt:vector size="33" baseType="lpstr">
      <vt:lpstr>Arial</vt:lpstr>
      <vt:lpstr>Calibri</vt:lpstr>
      <vt:lpstr>Courier New</vt:lpstr>
      <vt:lpstr>Krana Fat B</vt:lpstr>
      <vt:lpstr>Montserrat</vt:lpstr>
      <vt:lpstr>Montserrat Black</vt:lpstr>
      <vt:lpstr>Proxima Nova Thin</vt:lpstr>
      <vt:lpstr>Wingdings</vt:lpstr>
      <vt:lpstr>NoKrana</vt:lpstr>
      <vt:lpstr>Master_Red_and_Purple</vt:lpstr>
      <vt:lpstr>Master_Yellow_and_Orange</vt:lpstr>
      <vt:lpstr>Master_Blue</vt:lpstr>
      <vt:lpstr>Master_Neutral</vt:lpstr>
      <vt:lpstr>Merging and Reverting</vt:lpstr>
      <vt:lpstr>PowerPoint Presentation</vt:lpstr>
      <vt:lpstr>PowerPoint Presentation</vt:lpstr>
      <vt:lpstr>Exercise 4: Branching and Merging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Git Branching workflow example </vt:lpstr>
      <vt:lpstr>PowerPoint Presentation</vt:lpstr>
      <vt:lpstr>PowerPoint Presentation</vt:lpstr>
      <vt:lpstr>PowerPoint Presentation</vt:lpstr>
      <vt:lpstr>PowerPoint Presentation</vt:lpstr>
      <vt:lpstr>Exercise 6: Reverting in Git</vt:lpstr>
      <vt:lpstr>End of session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 Control with GIT</dc:title>
  <dc:subject/>
  <dc:creator>Victoria Lloyd</dc:creator>
  <cp:keywords/>
  <dc:description/>
  <cp:lastModifiedBy>Gonsai, Devdatta</cp:lastModifiedBy>
  <cp:revision>188</cp:revision>
  <cp:lastPrinted>2019-07-03T09:46:41Z</cp:lastPrinted>
  <dcterms:created xsi:type="dcterms:W3CDTF">2019-09-05T08:17:12Z</dcterms:created>
  <dcterms:modified xsi:type="dcterms:W3CDTF">2023-02-08T10:16:43Z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0x010100488ECE2E70AB8B46B2C449C81E540480</vt:lpwstr>
  </property>
</Properties>
</file>